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257" r:id="rId3"/>
    <p:sldId id="352" r:id="rId4"/>
    <p:sldId id="258" r:id="rId5"/>
    <p:sldId id="259" r:id="rId6"/>
    <p:sldId id="260" r:id="rId7"/>
    <p:sldId id="261" r:id="rId8"/>
    <p:sldId id="290" r:id="rId9"/>
    <p:sldId id="262" r:id="rId10"/>
    <p:sldId id="292" r:id="rId11"/>
    <p:sldId id="291" r:id="rId12"/>
    <p:sldId id="293" r:id="rId13"/>
    <p:sldId id="264" r:id="rId14"/>
    <p:sldId id="265" r:id="rId15"/>
    <p:sldId id="266" r:id="rId16"/>
    <p:sldId id="267" r:id="rId17"/>
    <p:sldId id="294" r:id="rId18"/>
    <p:sldId id="268" r:id="rId19"/>
    <p:sldId id="269" r:id="rId20"/>
    <p:sldId id="270" r:id="rId21"/>
    <p:sldId id="295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282" r:id="rId32"/>
    <p:sldId id="296" r:id="rId33"/>
    <p:sldId id="283" r:id="rId34"/>
    <p:sldId id="297" r:id="rId35"/>
    <p:sldId id="298" r:id="rId36"/>
    <p:sldId id="284" r:id="rId37"/>
    <p:sldId id="285" r:id="rId38"/>
    <p:sldId id="286" r:id="rId39"/>
    <p:sldId id="287" r:id="rId40"/>
    <p:sldId id="289" r:id="rId41"/>
    <p:sldId id="404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40" r:id="rId74"/>
    <p:sldId id="341" r:id="rId75"/>
    <p:sldId id="330" r:id="rId76"/>
    <p:sldId id="353" r:id="rId77"/>
    <p:sldId id="342" r:id="rId78"/>
    <p:sldId id="343" r:id="rId79"/>
    <p:sldId id="344" r:id="rId80"/>
    <p:sldId id="346" r:id="rId81"/>
    <p:sldId id="349" r:id="rId82"/>
    <p:sldId id="350" r:id="rId83"/>
    <p:sldId id="351" r:id="rId84"/>
    <p:sldId id="348" r:id="rId85"/>
    <p:sldId id="390" r:id="rId86"/>
    <p:sldId id="363" r:id="rId87"/>
    <p:sldId id="391" r:id="rId88"/>
    <p:sldId id="364" r:id="rId89"/>
    <p:sldId id="365" r:id="rId90"/>
    <p:sldId id="366" r:id="rId91"/>
    <p:sldId id="392" r:id="rId92"/>
    <p:sldId id="367" r:id="rId93"/>
    <p:sldId id="393" r:id="rId94"/>
    <p:sldId id="394" r:id="rId95"/>
    <p:sldId id="395" r:id="rId96"/>
    <p:sldId id="396" r:id="rId97"/>
    <p:sldId id="397" r:id="rId98"/>
    <p:sldId id="369" r:id="rId99"/>
    <p:sldId id="370" r:id="rId100"/>
    <p:sldId id="371" r:id="rId101"/>
    <p:sldId id="373" r:id="rId102"/>
    <p:sldId id="374" r:id="rId103"/>
    <p:sldId id="375" r:id="rId104"/>
    <p:sldId id="376" r:id="rId105"/>
    <p:sldId id="377" r:id="rId106"/>
    <p:sldId id="378" r:id="rId107"/>
    <p:sldId id="380" r:id="rId108"/>
    <p:sldId id="383" r:id="rId109"/>
    <p:sldId id="398" r:id="rId110"/>
    <p:sldId id="384" r:id="rId111"/>
    <p:sldId id="385" r:id="rId112"/>
    <p:sldId id="399" r:id="rId113"/>
    <p:sldId id="386" r:id="rId114"/>
    <p:sldId id="402" r:id="rId115"/>
    <p:sldId id="403" r:id="rId116"/>
    <p:sldId id="401" r:id="rId117"/>
    <p:sldId id="400" r:id="rId118"/>
    <p:sldId id="387" r:id="rId1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35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19DAF-3E56-4D0F-BE17-078B678EAA78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4EFAE-55D7-489C-AA4D-8D434C535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52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714D9-FB7C-4490-A75A-943377272345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16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714D9-FB7C-4490-A75A-943377272345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16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714D9-FB7C-4490-A75A-943377272345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16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1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26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11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04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72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4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89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1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4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7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2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A0ADC-2B56-4BC6-B4DB-3D035330DB61}" type="datetimeFigureOut">
              <a:rPr lang="es-ES" smtClean="0"/>
              <a:t>05/10/2020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503DE-2011-4CF2-8D47-D4CDE7398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4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jpeg"/><Relationship Id="rId2" Type="http://schemas.openxmlformats.org/officeDocument/2006/relationships/hyperlink" Target="TCM_solido.sw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TCM_gas.swf" TargetMode="External"/><Relationship Id="rId5" Type="http://schemas.openxmlformats.org/officeDocument/2006/relationships/image" Target="../media/image121.png"/><Relationship Id="rId4" Type="http://schemas.openxmlformats.org/officeDocument/2006/relationships/hyperlink" Target="TCM_liquido.swf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5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13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55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62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5.xml"/><Relationship Id="rId4" Type="http://schemas.openxmlformats.org/officeDocument/2006/relationships/slide" Target="slide7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gif"/><Relationship Id="rId4" Type="http://schemas.openxmlformats.org/officeDocument/2006/relationships/image" Target="../media/image10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5292080" y="47667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 INDUSTRIAL II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195736" y="3359894"/>
            <a:ext cx="482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" pitchFamily="34" charset="0"/>
                <a:cs typeface="Arial" pitchFamily="34" charset="0"/>
              </a:rPr>
              <a:t>ESTRUCTURA DE LA MATERIA</a:t>
            </a:r>
            <a:endParaRPr lang="es-E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763688" y="1484784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BLOQUE I: MATERIALES</a:t>
            </a:r>
            <a:endParaRPr lang="es-ES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95736" y="271182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" pitchFamily="34" charset="0"/>
                <a:cs typeface="Arial" pitchFamily="34" charset="0"/>
              </a:rPr>
              <a:t>TEMA 1:</a:t>
            </a:r>
            <a:endParaRPr lang="es-ES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2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Ley de las proporciones definidas de Proust</a:t>
            </a:r>
            <a:r>
              <a:rPr lang="es-ES" sz="2400" dirty="0" smtClean="0"/>
              <a:t>:</a:t>
            </a:r>
          </a:p>
          <a:p>
            <a:pPr algn="just"/>
            <a:r>
              <a:rPr lang="es-ES" sz="2400" dirty="0" smtClean="0"/>
              <a:t>“Cuando dos o más elementos se combinan para formar un compuesto, lo hacen siempre en una proporción constante”.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755576" y="1700808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1 g de hidrógeno + 8 g de oxígeno = 9 g de agua </a:t>
            </a:r>
            <a:endParaRPr lang="es-ES" sz="2400" dirty="0"/>
          </a:p>
        </p:txBody>
      </p:sp>
      <p:sp>
        <p:nvSpPr>
          <p:cNvPr id="9" name="8 Rectángulo"/>
          <p:cNvSpPr/>
          <p:nvPr/>
        </p:nvSpPr>
        <p:spPr>
          <a:xfrm>
            <a:off x="747142" y="220057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2 g de hidrógeno + 16 g de oxígeno = 18 g de agua </a:t>
            </a:r>
            <a:endParaRPr lang="es-ES" sz="2400" dirty="0"/>
          </a:p>
        </p:txBody>
      </p:sp>
      <p:sp>
        <p:nvSpPr>
          <p:cNvPr id="11" name="10 Rectángulo"/>
          <p:cNvSpPr/>
          <p:nvPr/>
        </p:nvSpPr>
        <p:spPr>
          <a:xfrm>
            <a:off x="611560" y="3501008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3 g de hidrógeno + 30 g de oxígeno = </a:t>
            </a:r>
            <a:r>
              <a:rPr lang="es-ES" sz="3600" dirty="0" smtClean="0"/>
              <a:t>???</a:t>
            </a:r>
            <a:r>
              <a:rPr lang="es-ES" sz="2400" dirty="0" smtClean="0"/>
              <a:t>  </a:t>
            </a:r>
            <a:endParaRPr lang="es-ES" sz="2400" dirty="0"/>
          </a:p>
        </p:txBody>
      </p:sp>
      <p:sp>
        <p:nvSpPr>
          <p:cNvPr id="12" name="11 Rectángulo"/>
          <p:cNvSpPr/>
          <p:nvPr/>
        </p:nvSpPr>
        <p:spPr>
          <a:xfrm>
            <a:off x="521618" y="2780928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b="1" dirty="0" smtClean="0">
                <a:solidFill>
                  <a:srgbClr val="FF0000"/>
                </a:solidFill>
              </a:rPr>
              <a:t>Proporción: 1 a 8</a:t>
            </a:r>
            <a:r>
              <a:rPr lang="es-ES" sz="2400" dirty="0" smtClean="0"/>
              <a:t> </a:t>
            </a:r>
            <a:r>
              <a:rPr lang="es-ES" sz="2400" dirty="0" smtClean="0">
                <a:solidFill>
                  <a:srgbClr val="FFC000"/>
                </a:solidFill>
              </a:rPr>
              <a:t>(por cada g de hidrógeno, 8 de oxígeno)</a:t>
            </a:r>
            <a:endParaRPr lang="es-ES" sz="2400" dirty="0">
              <a:solidFill>
                <a:srgbClr val="FFC00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11560" y="4849251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4 g de hidrógeno + 4 g de oxígeno = </a:t>
            </a:r>
            <a:r>
              <a:rPr lang="es-ES" sz="3600" dirty="0" smtClean="0"/>
              <a:t>???</a:t>
            </a:r>
            <a:r>
              <a:rPr lang="es-ES" sz="2400" dirty="0" smtClean="0"/>
              <a:t> 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578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5556" y="1124744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Ejemplos:</a:t>
            </a:r>
            <a:endParaRPr lang="es-ES" sz="2400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2876"/>
              </p:ext>
            </p:extLst>
          </p:nvPr>
        </p:nvGraphicFramePr>
        <p:xfrm>
          <a:off x="575556" y="1772816"/>
          <a:ext cx="39604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147"/>
                <a:gridCol w="1320147"/>
                <a:gridCol w="13201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Sustancia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T</a:t>
                      </a:r>
                      <a:r>
                        <a:rPr lang="es-ES" baseline="-25000" dirty="0" err="1" smtClean="0"/>
                        <a:t>f</a:t>
                      </a:r>
                      <a:r>
                        <a:rPr lang="es-ES" baseline="-25000" dirty="0" smtClean="0"/>
                        <a:t> </a:t>
                      </a:r>
                      <a:r>
                        <a:rPr lang="es-ES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s-ES" dirty="0" err="1" smtClean="0">
                          <a:latin typeface="Arial" pitchFamily="34" charset="0"/>
                          <a:cs typeface="Arial" pitchFamily="34" charset="0"/>
                        </a:rPr>
                        <a:t>ºC</a:t>
                      </a:r>
                      <a:r>
                        <a:rPr lang="es-ES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s-E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</a:t>
                      </a:r>
                      <a:r>
                        <a:rPr lang="es-ES" baseline="-25000" dirty="0" smtClean="0"/>
                        <a:t>e </a:t>
                      </a:r>
                      <a:r>
                        <a:rPr lang="es-ES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s-ES" dirty="0" err="1" smtClean="0">
                          <a:latin typeface="Arial" pitchFamily="34" charset="0"/>
                          <a:cs typeface="Arial" pitchFamily="34" charset="0"/>
                        </a:rPr>
                        <a:t>ºC</a:t>
                      </a:r>
                      <a:r>
                        <a:rPr lang="es-ES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s-E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Mercurio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-39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357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Oxígeno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-219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-183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Hierro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1535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2750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32016"/>
              </p:ext>
            </p:extLst>
          </p:nvPr>
        </p:nvGraphicFramePr>
        <p:xfrm>
          <a:off x="4860032" y="1772816"/>
          <a:ext cx="38884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296144"/>
                <a:gridCol w="1296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Sustancia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L</a:t>
                      </a:r>
                      <a:r>
                        <a:rPr lang="es-ES" baseline="-25000" dirty="0" err="1" smtClean="0"/>
                        <a:t>f</a:t>
                      </a:r>
                      <a:r>
                        <a:rPr lang="es-ES" dirty="0" smtClean="0"/>
                        <a:t> (J/g)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L</a:t>
                      </a:r>
                      <a:r>
                        <a:rPr lang="es-ES" baseline="-25000" dirty="0" err="1" smtClean="0"/>
                        <a:t>v</a:t>
                      </a:r>
                      <a:r>
                        <a:rPr lang="es-ES" dirty="0" smtClean="0"/>
                        <a:t> (J/g)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Agua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334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2257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Hierro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293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6300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575556" y="342900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Curva de enfriamiento</a:t>
            </a:r>
          </a:p>
          <a:p>
            <a:pPr algn="just"/>
            <a:r>
              <a:rPr lang="es-ES" sz="2400" dirty="0" smtClean="0"/>
              <a:t> del mercurio:</a:t>
            </a:r>
            <a:endParaRPr lang="es-E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4434073" cy="29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07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4.2. LA TEORÍA CINÉTICO-MOLECULAR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49003" y="149407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teoría cinético-molecular surgió como explicación del comportamiento de los gases, y posteriormente se completó para explicar el comportamiento de los líquidos y de los sólidos. Además permite comprender los cambios de estado. 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49003" y="386104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</a:t>
            </a:r>
            <a:r>
              <a:rPr lang="es-ES" sz="2400" b="1" dirty="0" smtClean="0"/>
              <a:t>TCM</a:t>
            </a:r>
            <a:r>
              <a:rPr lang="es-ES" sz="2400" dirty="0" smtClean="0"/>
              <a:t> establece que “las </a:t>
            </a:r>
            <a:r>
              <a:rPr lang="es-ES" sz="2400" b="1" dirty="0" smtClean="0"/>
              <a:t>partículas</a:t>
            </a:r>
            <a:r>
              <a:rPr lang="es-ES" sz="2400" dirty="0" smtClean="0"/>
              <a:t> (moléculas o átomos) que forman un sistema material </a:t>
            </a:r>
            <a:r>
              <a:rPr lang="es-ES" sz="2400" b="1" dirty="0" smtClean="0"/>
              <a:t>se atraen</a:t>
            </a:r>
            <a:r>
              <a:rPr lang="es-ES" sz="2400" dirty="0" smtClean="0"/>
              <a:t> entre ellas y están en </a:t>
            </a:r>
            <a:r>
              <a:rPr lang="es-ES" sz="2400" b="1" dirty="0" smtClean="0"/>
              <a:t>continuo movimiento</a:t>
            </a:r>
            <a:r>
              <a:rPr lang="es-ES" sz="2400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4682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49003" y="908720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SÓLIDOS</a:t>
            </a:r>
            <a:r>
              <a:rPr lang="es-ES" sz="2400" dirty="0" smtClean="0"/>
              <a:t>: debido a la </a:t>
            </a:r>
            <a:r>
              <a:rPr lang="es-ES" sz="2400" b="1" dirty="0" smtClean="0"/>
              <a:t>poca velocidad</a:t>
            </a:r>
            <a:r>
              <a:rPr lang="es-ES" sz="2400" dirty="0" smtClean="0"/>
              <a:t> de sus partículas, las fuerzas de atracción entre ellas hacen que cada una de ellas permanezca </a:t>
            </a:r>
            <a:r>
              <a:rPr lang="es-ES" sz="2400" b="1" dirty="0" smtClean="0"/>
              <a:t>vibrando</a:t>
            </a:r>
            <a:r>
              <a:rPr lang="es-ES" sz="2400" dirty="0" smtClean="0"/>
              <a:t> en torno a una posición fija, conformando todas ellas un </a:t>
            </a:r>
            <a:r>
              <a:rPr lang="es-ES" sz="2400" b="1" dirty="0" smtClean="0"/>
              <a:t>cristal</a:t>
            </a:r>
            <a:r>
              <a:rPr lang="es-ES" sz="2400" dirty="0" smtClean="0"/>
              <a:t> (sólido cristalino).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37" y="2636912"/>
            <a:ext cx="5710204" cy="3998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36" y="2636912"/>
            <a:ext cx="5710203" cy="3998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9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49003" y="908720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LÍQUIDOS</a:t>
            </a:r>
            <a:r>
              <a:rPr lang="es-ES" sz="2400" dirty="0" smtClean="0"/>
              <a:t>: sus partículas se mueven con </a:t>
            </a:r>
            <a:r>
              <a:rPr lang="es-ES" sz="2400" b="1" dirty="0" smtClean="0"/>
              <a:t>velocidad moderada</a:t>
            </a:r>
            <a:r>
              <a:rPr lang="es-ES" sz="2400" dirty="0" smtClean="0"/>
              <a:t>, lo suficiente para no permanecer en una posición fija, pero </a:t>
            </a:r>
            <a:r>
              <a:rPr lang="es-ES" sz="2400" b="1" dirty="0" smtClean="0"/>
              <a:t>insuficiente para “escapar de sus compañeras”</a:t>
            </a:r>
            <a:r>
              <a:rPr lang="es-ES" sz="24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607691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1" y="2595811"/>
            <a:ext cx="6149173" cy="349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3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49003" y="908720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GASES</a:t>
            </a:r>
            <a:r>
              <a:rPr lang="es-ES" sz="2400" dirty="0" smtClean="0"/>
              <a:t>: sus partículas se mueven con </a:t>
            </a:r>
            <a:r>
              <a:rPr lang="es-ES" sz="2400" b="1" dirty="0" smtClean="0"/>
              <a:t>gran velocidad</a:t>
            </a:r>
            <a:r>
              <a:rPr lang="es-ES" sz="2400" dirty="0" smtClean="0"/>
              <a:t> y </a:t>
            </a:r>
            <a:r>
              <a:rPr lang="es-ES" sz="2400" b="1" dirty="0" smtClean="0"/>
              <a:t>desplazándose por todo el recipiente</a:t>
            </a:r>
            <a:r>
              <a:rPr lang="es-ES" sz="2400" dirty="0" smtClean="0"/>
              <a:t> que las contiene, chocando entre sí y contra las paredes de dicho recipiente.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49" y="2492896"/>
            <a:ext cx="6528980" cy="371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2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4.3. INTERPRETACIÓN CINÉTICA DE LA TEMPERATURA,</a:t>
            </a:r>
          </a:p>
          <a:p>
            <a:r>
              <a:rPr lang="es-ES" sz="2800" dirty="0" smtClean="0"/>
              <a:t>LA PRESIÓN Y LOS CAMBIOS DE ESTADO</a:t>
            </a:r>
            <a:endParaRPr lang="es-ES" sz="28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549003" y="1923811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</a:t>
            </a:r>
            <a:r>
              <a:rPr lang="es-ES" sz="2400" b="1" dirty="0" smtClean="0"/>
              <a:t>temperatura</a:t>
            </a:r>
            <a:r>
              <a:rPr lang="es-ES" sz="2400" dirty="0" smtClean="0"/>
              <a:t> es una magnitud que percibimos de un sistema material </a:t>
            </a:r>
            <a:r>
              <a:rPr lang="es-ES" sz="2400" dirty="0"/>
              <a:t>(</a:t>
            </a:r>
            <a:r>
              <a:rPr lang="es-ES" sz="2400" b="1" dirty="0"/>
              <a:t>magnitud macroscópica</a:t>
            </a:r>
            <a:r>
              <a:rPr lang="es-ES" sz="2400" dirty="0"/>
              <a:t>) </a:t>
            </a:r>
            <a:r>
              <a:rPr lang="es-ES" sz="2400" dirty="0" smtClean="0"/>
              <a:t>debido a la </a:t>
            </a:r>
            <a:r>
              <a:rPr lang="es-ES" sz="2400" b="1" dirty="0" smtClean="0"/>
              <a:t>velocidad</a:t>
            </a:r>
            <a:r>
              <a:rPr lang="es-ES" sz="2400" dirty="0" smtClean="0"/>
              <a:t> de sus partículas. A mayor velocidad de las partículas, mayor temperatura tendrá el sistema material.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49003" y="4077072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Asimismo, la </a:t>
            </a:r>
            <a:r>
              <a:rPr lang="es-ES" sz="2400" b="1" dirty="0" smtClean="0"/>
              <a:t>presión</a:t>
            </a:r>
            <a:r>
              <a:rPr lang="es-ES" sz="2400" dirty="0" smtClean="0"/>
              <a:t> es otra </a:t>
            </a:r>
            <a:r>
              <a:rPr lang="es-ES" sz="2400" b="1" dirty="0" smtClean="0"/>
              <a:t>magnitud macroscópica</a:t>
            </a:r>
            <a:r>
              <a:rPr lang="es-ES" sz="2400" dirty="0" smtClean="0"/>
              <a:t>, y es consecuencia de los </a:t>
            </a:r>
            <a:r>
              <a:rPr lang="es-ES" sz="2400" b="1" dirty="0" smtClean="0"/>
              <a:t>choques</a:t>
            </a:r>
            <a:r>
              <a:rPr lang="es-ES" sz="2400" dirty="0" smtClean="0"/>
              <a:t> de las partículas contra las paredes del recipiente. A mayor número de choques, y cuanto mayor sea la velocidad de estos choques, mayor será la presión del sistema material.</a:t>
            </a:r>
          </a:p>
        </p:txBody>
      </p:sp>
    </p:spTree>
    <p:extLst>
      <p:ext uri="{BB962C8B-B14F-4D97-AF65-F5344CB8AC3E}">
        <p14:creationId xmlns:p14="http://schemas.microsoft.com/office/powerpoint/2010/main" val="5925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49003" y="692696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Un </a:t>
            </a:r>
            <a:r>
              <a:rPr lang="es-ES" sz="2400" b="1" dirty="0" smtClean="0"/>
              <a:t>aumento de la temperatura</a:t>
            </a:r>
            <a:r>
              <a:rPr lang="es-ES" sz="2400" dirty="0" smtClean="0"/>
              <a:t> se traduciría en un aumento de la energía cinética (debida a la velocidad) de las partículas, con lo cual, </a:t>
            </a:r>
            <a:r>
              <a:rPr lang="es-ES" sz="2400" b="1" dirty="0" smtClean="0"/>
              <a:t>se moverán más rápidamente</a:t>
            </a:r>
            <a:r>
              <a:rPr lang="es-ES" sz="2400" dirty="0" smtClean="0"/>
              <a:t>:</a:t>
            </a:r>
          </a:p>
        </p:txBody>
      </p:sp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3" y="2564904"/>
            <a:ext cx="218904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7" y="2564904"/>
            <a:ext cx="218904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47" y="2550221"/>
            <a:ext cx="2236028" cy="13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549002" y="414908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       SÓLIDO		        LÍQUIDO			GAS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49003" y="4869160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Con la TCM podemos explicar cómo aumentando la temperatura podemos producir un </a:t>
            </a:r>
            <a:r>
              <a:rPr lang="es-ES" sz="2400" b="1" dirty="0" smtClean="0"/>
              <a:t>cambio de estado</a:t>
            </a:r>
            <a:r>
              <a:rPr lang="es-ES" sz="2400" dirty="0" smtClean="0"/>
              <a:t>, ya que al aumentar la velocidad de las partículas, éstas escapan de la atracción de sus compañeras.</a:t>
            </a:r>
          </a:p>
        </p:txBody>
      </p:sp>
      <p:sp>
        <p:nvSpPr>
          <p:cNvPr id="2" name="1 Flecha derecha"/>
          <p:cNvSpPr/>
          <p:nvPr/>
        </p:nvSpPr>
        <p:spPr>
          <a:xfrm>
            <a:off x="873038" y="4379912"/>
            <a:ext cx="7200800" cy="5612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49003" y="692696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Asimismo, un </a:t>
            </a:r>
            <a:r>
              <a:rPr lang="es-ES" sz="2400" b="1" dirty="0" smtClean="0"/>
              <a:t>aumento de la presión</a:t>
            </a:r>
            <a:r>
              <a:rPr lang="es-ES" sz="2400" dirty="0" smtClean="0"/>
              <a:t> se traduciría en un acercamiento entre sus partículas, y por tanto, </a:t>
            </a:r>
            <a:r>
              <a:rPr lang="es-ES" sz="2400" b="1" dirty="0" smtClean="0"/>
              <a:t>aumentan las fuerzas de unión</a:t>
            </a:r>
            <a:r>
              <a:rPr lang="es-ES" sz="2400" dirty="0" smtClean="0"/>
              <a:t> entre estas.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49002" y="414908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       SÓLIDO		        LÍQUIDO			GAS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49003" y="4869160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Con la TCM podemos explicar cómo aumentando la temperatura podemos producir un </a:t>
            </a:r>
            <a:r>
              <a:rPr lang="es-ES" sz="2400" b="1" dirty="0" smtClean="0"/>
              <a:t>cambio de estado</a:t>
            </a:r>
            <a:r>
              <a:rPr lang="es-ES" sz="2400" dirty="0" smtClean="0"/>
              <a:t>, ya que al propiciar el acercamiento de las partículas, éstas sentirán con más intensidad la atracción de sus compañeras.</a:t>
            </a:r>
          </a:p>
        </p:txBody>
      </p:sp>
      <p:sp>
        <p:nvSpPr>
          <p:cNvPr id="2" name="1 Flecha derecha"/>
          <p:cNvSpPr/>
          <p:nvPr/>
        </p:nvSpPr>
        <p:spPr>
          <a:xfrm rot="10800000">
            <a:off x="683568" y="4383032"/>
            <a:ext cx="7200800" cy="5612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58" y="2112168"/>
            <a:ext cx="13906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2" y="2264568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64568"/>
            <a:ext cx="13906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40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568367" y="2300679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L</a:t>
            </a:r>
            <a:r>
              <a:rPr lang="es-ES" sz="2400" dirty="0" smtClean="0"/>
              <a:t>a </a:t>
            </a:r>
            <a:r>
              <a:rPr lang="es-ES" sz="2400" b="1" dirty="0" smtClean="0"/>
              <a:t>temperatura, </a:t>
            </a:r>
            <a:r>
              <a:rPr lang="es-ES" sz="2400" dirty="0" smtClean="0"/>
              <a:t>la </a:t>
            </a:r>
            <a:r>
              <a:rPr lang="es-ES" sz="2400" b="1" dirty="0" smtClean="0"/>
              <a:t>presión</a:t>
            </a:r>
            <a:r>
              <a:rPr lang="es-ES" sz="2400" dirty="0" smtClean="0"/>
              <a:t> y el </a:t>
            </a:r>
            <a:r>
              <a:rPr lang="es-ES" sz="2400" b="1" dirty="0" smtClean="0"/>
              <a:t>volumen</a:t>
            </a:r>
            <a:r>
              <a:rPr lang="es-ES" sz="2400" dirty="0" smtClean="0"/>
              <a:t> de un gas son </a:t>
            </a:r>
            <a:r>
              <a:rPr lang="es-ES" sz="2400" b="1" dirty="0" smtClean="0"/>
              <a:t>variables que están relacionadas entre sí</a:t>
            </a:r>
            <a:r>
              <a:rPr lang="es-ES" sz="2400" dirty="0" smtClean="0"/>
              <a:t>, es decir, si cambia una de ellas, alguna de las otras o ambas también cambian.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83568" y="620688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6. LEYES EXPERIMENTALES DE LOS GASES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54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revistagraderia.co/wp-content/uploads/2012/10/Balon-desinfl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69493"/>
            <a:ext cx="4224042" cy="23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paraisosturisticos.com/wp-content/uploads/2013/05/globo-aerostatic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52736"/>
            <a:ext cx="302433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nuevomas.com/wp-content/uploads/2013/09/Tiro-Aranju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3595374" cy="26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Ley de las proporciones definidas de Proust</a:t>
            </a:r>
            <a:r>
              <a:rPr lang="es-ES" sz="2400" dirty="0" smtClean="0"/>
              <a:t>:</a:t>
            </a:r>
          </a:p>
          <a:p>
            <a:pPr algn="just"/>
            <a:r>
              <a:rPr lang="es-ES" sz="2400" dirty="0" smtClean="0"/>
              <a:t>“Cuando dos o más elementos se combinan para formar un compuesto, lo hacen siempre en una proporción constante”.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755576" y="1700808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1 g de hidrógeno + 8 g de oxígeno = 9 g de agua </a:t>
            </a:r>
            <a:endParaRPr lang="es-ES" sz="2400" dirty="0"/>
          </a:p>
        </p:txBody>
      </p:sp>
      <p:sp>
        <p:nvSpPr>
          <p:cNvPr id="9" name="8 Rectángulo"/>
          <p:cNvSpPr/>
          <p:nvPr/>
        </p:nvSpPr>
        <p:spPr>
          <a:xfrm>
            <a:off x="747142" y="220057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2 g de hidrógeno + 16 g de oxígeno = 18 g de agua </a:t>
            </a:r>
            <a:endParaRPr lang="es-ES" sz="2400" dirty="0"/>
          </a:p>
        </p:txBody>
      </p:sp>
      <p:sp>
        <p:nvSpPr>
          <p:cNvPr id="11" name="10 Rectángulo"/>
          <p:cNvSpPr/>
          <p:nvPr/>
        </p:nvSpPr>
        <p:spPr>
          <a:xfrm>
            <a:off x="611560" y="3501008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3 g de hidrógeno + 30 g de oxígeno = </a:t>
            </a:r>
            <a:r>
              <a:rPr lang="es-ES" sz="3600" dirty="0" smtClean="0"/>
              <a:t>???</a:t>
            </a:r>
            <a:r>
              <a:rPr lang="es-ES" sz="2400" dirty="0" smtClean="0"/>
              <a:t>  </a:t>
            </a:r>
            <a:endParaRPr lang="es-ES" sz="2400" dirty="0"/>
          </a:p>
        </p:txBody>
      </p:sp>
      <p:sp>
        <p:nvSpPr>
          <p:cNvPr id="12" name="11 Rectángulo"/>
          <p:cNvSpPr/>
          <p:nvPr/>
        </p:nvSpPr>
        <p:spPr>
          <a:xfrm>
            <a:off x="521618" y="2780928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b="1" dirty="0" smtClean="0">
                <a:solidFill>
                  <a:srgbClr val="FF0000"/>
                </a:solidFill>
              </a:rPr>
              <a:t>Proporción: 1 a 8</a:t>
            </a:r>
            <a:r>
              <a:rPr lang="es-ES" sz="2400" dirty="0" smtClean="0"/>
              <a:t> </a:t>
            </a:r>
            <a:r>
              <a:rPr lang="es-ES" sz="2400" dirty="0" smtClean="0">
                <a:solidFill>
                  <a:srgbClr val="FFC000"/>
                </a:solidFill>
              </a:rPr>
              <a:t>(por cada g de hidrógeno, 8 de oxígeno)</a:t>
            </a:r>
            <a:endParaRPr lang="es-ES" sz="2400" dirty="0">
              <a:solidFill>
                <a:srgbClr val="FFC000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707904" y="4365104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= 27 g agua + 6 g de oxígeno que sobran </a:t>
            </a:r>
            <a:endParaRPr lang="es-ES" sz="2400" dirty="0"/>
          </a:p>
        </p:txBody>
      </p:sp>
      <p:sp>
        <p:nvSpPr>
          <p:cNvPr id="14" name="13 Rectángulo"/>
          <p:cNvSpPr/>
          <p:nvPr/>
        </p:nvSpPr>
        <p:spPr>
          <a:xfrm>
            <a:off x="611560" y="4849251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4 g de hidrógeno + 4 g de oxígeno = </a:t>
            </a:r>
            <a:r>
              <a:rPr lang="es-ES" sz="3600" dirty="0" smtClean="0"/>
              <a:t>???</a:t>
            </a:r>
            <a:r>
              <a:rPr lang="es-ES" sz="2400" dirty="0" smtClean="0"/>
              <a:t>  </a:t>
            </a:r>
            <a:endParaRPr lang="es-ES" sz="2400" dirty="0"/>
          </a:p>
        </p:txBody>
      </p:sp>
      <p:sp>
        <p:nvSpPr>
          <p:cNvPr id="15" name="14 Rectángulo"/>
          <p:cNvSpPr/>
          <p:nvPr/>
        </p:nvSpPr>
        <p:spPr>
          <a:xfrm>
            <a:off x="3203848" y="5589240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= 4,5 g agua + 3,5 g de hidrógeno que sobran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8357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 smtClean="0"/>
              <a:t>1.- Manteniendo la temperatura constante</a:t>
            </a:r>
            <a:r>
              <a:rPr lang="es-ES" sz="2400" dirty="0" smtClean="0"/>
              <a:t>, si aumentamos la presión se producirá una disminución del volumen y viceversa.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76" y="1313334"/>
            <a:ext cx="13906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76" y="1475258"/>
            <a:ext cx="13906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36660" y="321297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Del mismo modo, un aumento de volumen produciría una disminución de la presión y viceversa.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65" y="3979863"/>
            <a:ext cx="38290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65" y="5229200"/>
            <a:ext cx="54483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7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519761" y="4046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científicos </a:t>
            </a:r>
            <a:r>
              <a:rPr lang="es-ES" sz="2400" dirty="0" err="1" smtClean="0"/>
              <a:t>Boyle</a:t>
            </a:r>
            <a:r>
              <a:rPr lang="es-ES" sz="2400" dirty="0" smtClean="0"/>
              <a:t> y </a:t>
            </a:r>
            <a:r>
              <a:rPr lang="es-ES" sz="2400" dirty="0" err="1" smtClean="0"/>
              <a:t>Mariotte</a:t>
            </a:r>
            <a:r>
              <a:rPr lang="es-ES" sz="2400" dirty="0" smtClean="0"/>
              <a:t> determinaron experimentalmente la siguiente relación: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971600" y="1556792"/>
                <a:ext cx="1050159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</a:rPr>
                        <m:t>𝑃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~</m:t>
                      </m:r>
                      <m:f>
                        <m:fPr>
                          <m:ctrlPr>
                            <a:rPr lang="es-ES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56792"/>
                <a:ext cx="1050159" cy="9017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Flecha derecha"/>
          <p:cNvSpPr/>
          <p:nvPr/>
        </p:nvSpPr>
        <p:spPr>
          <a:xfrm>
            <a:off x="2239997" y="1873090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2919160" y="1749840"/>
                <a:ext cx="19536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</a:rPr>
                        <m:t>𝑃</m:t>
                      </m:r>
                      <m:r>
                        <a:rPr lang="es-ES" sz="2800" b="0" i="1" smtClean="0">
                          <a:latin typeface="Cambria Math"/>
                        </a:rPr>
                        <m:t>·</m:t>
                      </m:r>
                      <m:r>
                        <a:rPr lang="es-ES" sz="2800" b="0" i="1" smtClean="0">
                          <a:latin typeface="Cambria Math"/>
                        </a:rPr>
                        <m:t>𝑉</m:t>
                      </m:r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r>
                        <a:rPr lang="es-ES" sz="2800" b="0" i="1" smtClean="0">
                          <a:latin typeface="Cambria Math"/>
                        </a:rPr>
                        <m:t>𝑐𝑡𝑒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160" y="1749840"/>
                <a:ext cx="195361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lecha derecha"/>
          <p:cNvSpPr/>
          <p:nvPr/>
        </p:nvSpPr>
        <p:spPr>
          <a:xfrm>
            <a:off x="5024292" y="1915496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5682915" y="1788480"/>
                <a:ext cx="27168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/>
                        </a:rPr>
                        <m:t>·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/>
                        </a:rPr>
                        <m:t>·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15" y="1788480"/>
                <a:ext cx="271683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Rectángulo"/>
          <p:cNvSpPr/>
          <p:nvPr/>
        </p:nvSpPr>
        <p:spPr>
          <a:xfrm>
            <a:off x="5682915" y="1556792"/>
            <a:ext cx="2716834" cy="901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5429429" y="2466792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Ley de </a:t>
            </a:r>
            <a:r>
              <a:rPr lang="es-ES" sz="2400" dirty="0" err="1" smtClean="0"/>
              <a:t>Boyle</a:t>
            </a:r>
            <a:endParaRPr lang="es-ES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98" y="4005064"/>
            <a:ext cx="13906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13" y="4172512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764320" y="321297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389335" y="321297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1561759" y="5729089"/>
            <a:ext cx="1628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P</a:t>
            </a:r>
            <a:r>
              <a:rPr lang="es-ES" sz="2400" baseline="-25000" dirty="0" smtClean="0"/>
              <a:t>1</a:t>
            </a:r>
          </a:p>
          <a:p>
            <a:pPr algn="ctr"/>
            <a:r>
              <a:rPr lang="es-ES" sz="2400" dirty="0" smtClean="0"/>
              <a:t>V</a:t>
            </a:r>
            <a:r>
              <a:rPr lang="es-ES" sz="2400" baseline="-25000" dirty="0" smtClean="0"/>
              <a:t>1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3389334" y="5729089"/>
            <a:ext cx="322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P</a:t>
            </a:r>
            <a:r>
              <a:rPr lang="es-ES" sz="2400" baseline="-25000" dirty="0"/>
              <a:t>2</a:t>
            </a:r>
            <a:endParaRPr lang="es-ES" sz="2400" baseline="-25000" dirty="0" smtClean="0"/>
          </a:p>
          <a:p>
            <a:pPr algn="ctr"/>
            <a:r>
              <a:rPr lang="es-ES" sz="2400" dirty="0" smtClean="0"/>
              <a:t>V</a:t>
            </a:r>
            <a:r>
              <a:rPr lang="es-ES" sz="2400" baseline="-25000" dirty="0"/>
              <a:t>2</a:t>
            </a:r>
            <a:endParaRPr lang="es-ES" sz="2400" baseline="-25000" dirty="0" smtClean="0"/>
          </a:p>
        </p:txBody>
      </p:sp>
      <p:sp>
        <p:nvSpPr>
          <p:cNvPr id="22" name="21 CuadroTexto"/>
          <p:cNvSpPr txBox="1"/>
          <p:nvPr/>
        </p:nvSpPr>
        <p:spPr>
          <a:xfrm>
            <a:off x="3104435" y="5249822"/>
            <a:ext cx="110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T = </a:t>
            </a:r>
            <a:r>
              <a:rPr lang="es-ES" sz="2400" dirty="0" err="1" smtClean="0"/>
              <a:t>cte</a:t>
            </a:r>
            <a:endParaRPr lang="es-E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8813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  <p:bldP spid="12" grpId="0" animBg="1"/>
      <p:bldP spid="13" grpId="0"/>
      <p:bldP spid="4" grpId="0" animBg="1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98" y="4005064"/>
            <a:ext cx="13906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13" y="4172512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764320" y="321297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389335" y="321297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4" y="1124744"/>
            <a:ext cx="6487418" cy="48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3670443" y="2492896"/>
            <a:ext cx="478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Curva Isotérmica o Isoterma (T=</a:t>
            </a:r>
            <a:r>
              <a:rPr lang="es-ES" sz="2400" dirty="0" err="1" smtClean="0"/>
              <a:t>cte</a:t>
            </a:r>
            <a:r>
              <a:rPr lang="es-E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96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 smtClean="0"/>
              <a:t>2.- Manteniendo la presión constante</a:t>
            </a:r>
            <a:r>
              <a:rPr lang="es-ES" sz="2400" dirty="0" smtClean="0"/>
              <a:t>, si aumentamos la temperatura se producirá un aumento del volumen y viceversa.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científicos Charles y Gay-Lussac determinaron experimentalmente la siguiente relación: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2 Flecha derecha"/>
          <p:cNvSpPr/>
          <p:nvPr/>
        </p:nvSpPr>
        <p:spPr>
          <a:xfrm>
            <a:off x="3345280" y="2917537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r>
                        <a:rPr lang="es-ES" sz="2800" b="0" i="1" smtClean="0">
                          <a:latin typeface="Cambria Math"/>
                        </a:rPr>
                        <m:t>𝑐𝑡𝑒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14 Flecha derecha"/>
          <p:cNvSpPr/>
          <p:nvPr/>
        </p:nvSpPr>
        <p:spPr>
          <a:xfrm>
            <a:off x="5853580" y="2958893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Rectángulo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1ª Ley de Gay-Lussac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00622" y="5983273"/>
            <a:ext cx="1628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V</a:t>
            </a:r>
            <a:r>
              <a:rPr lang="es-ES" sz="2400" baseline="-25000" dirty="0" smtClean="0"/>
              <a:t>1</a:t>
            </a:r>
          </a:p>
          <a:p>
            <a:pPr algn="ctr"/>
            <a:r>
              <a:rPr lang="es-ES" sz="2400" dirty="0"/>
              <a:t>T</a:t>
            </a:r>
            <a:r>
              <a:rPr lang="es-ES" sz="2400" baseline="-25000" dirty="0" smtClean="0"/>
              <a:t>1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2228198" y="5983273"/>
            <a:ext cx="322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V</a:t>
            </a:r>
            <a:r>
              <a:rPr lang="es-ES" sz="2400" baseline="-25000" dirty="0" smtClean="0"/>
              <a:t>2</a:t>
            </a:r>
          </a:p>
          <a:p>
            <a:pPr algn="ctr"/>
            <a:r>
              <a:rPr lang="es-ES" sz="2400" dirty="0"/>
              <a:t>T</a:t>
            </a:r>
            <a:r>
              <a:rPr lang="es-ES" sz="2400" baseline="-25000" dirty="0" smtClean="0"/>
              <a:t>2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</a:t>
            </a:r>
            <a:r>
              <a:rPr lang="es-ES" sz="2400" dirty="0" smtClean="0"/>
              <a:t> = </a:t>
            </a:r>
            <a:r>
              <a:rPr lang="es-ES" sz="2400" dirty="0" err="1" smtClean="0"/>
              <a:t>cte</a:t>
            </a:r>
            <a:endParaRPr lang="es-ES" sz="2400" baseline="-25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3" y="4161104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2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/>
      <p:bldP spid="23" grpId="0"/>
      <p:bldP spid="24" grpId="0"/>
      <p:bldP spid="25" grpId="0"/>
      <p:bldP spid="2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científicos Charles y Gay-Lussac determinaron experimentalmente la siguiente relación: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2 Flecha derecha"/>
          <p:cNvSpPr/>
          <p:nvPr/>
        </p:nvSpPr>
        <p:spPr>
          <a:xfrm>
            <a:off x="3345280" y="2917537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r>
                        <a:rPr lang="es-ES" sz="2800" b="0" i="1" smtClean="0">
                          <a:latin typeface="Cambria Math"/>
                        </a:rPr>
                        <m:t>𝑐𝑡𝑒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14 Flecha derecha"/>
          <p:cNvSpPr/>
          <p:nvPr/>
        </p:nvSpPr>
        <p:spPr>
          <a:xfrm>
            <a:off x="5853580" y="2958893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Rectángulo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1ª Ley de Gay-Lussac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</a:t>
            </a:r>
            <a:r>
              <a:rPr lang="es-ES" sz="2400" dirty="0" smtClean="0"/>
              <a:t> = </a:t>
            </a:r>
            <a:r>
              <a:rPr lang="es-ES" sz="2400" dirty="0" err="1" smtClean="0"/>
              <a:t>cte</a:t>
            </a:r>
            <a:endParaRPr lang="es-ES" sz="2400" baseline="-25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3" y="4161104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51520" y="2020491"/>
            <a:ext cx="2893255" cy="4504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CuadroTexto"/>
          <p:cNvSpPr txBox="1"/>
          <p:nvPr/>
        </p:nvSpPr>
        <p:spPr>
          <a:xfrm>
            <a:off x="3995936" y="4365104"/>
            <a:ext cx="478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Curva Isobárica o Isóbara (P=</a:t>
            </a:r>
            <a:r>
              <a:rPr lang="es-ES" sz="2400" dirty="0" err="1" smtClean="0"/>
              <a:t>cte</a:t>
            </a:r>
            <a:r>
              <a:rPr lang="es-E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607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/>
      <p:bldP spid="23" grpId="0"/>
      <p:bldP spid="26" grpId="0"/>
      <p:bldP spid="2" grpId="0" animBg="1"/>
      <p:bldP spid="2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CuadroTexto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</a:t>
            </a:r>
            <a:r>
              <a:rPr lang="es-ES" sz="2400" dirty="0" smtClean="0"/>
              <a:t> = </a:t>
            </a:r>
            <a:r>
              <a:rPr lang="es-ES" sz="2400" dirty="0" err="1" smtClean="0"/>
              <a:t>cte</a:t>
            </a:r>
            <a:endParaRPr lang="es-ES" sz="2400" baseline="-250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científicos Charles y Gay-Lussac determinaron experimentalmente la siguiente relación: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3" y="2794287"/>
                <a:ext cx="979819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2 Flecha derecha"/>
          <p:cNvSpPr/>
          <p:nvPr/>
        </p:nvSpPr>
        <p:spPr>
          <a:xfrm>
            <a:off x="3345280" y="2917537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r>
                        <a:rPr lang="es-ES" sz="2800" b="0" i="1" smtClean="0">
                          <a:latin typeface="Cambria Math"/>
                        </a:rPr>
                        <m:t>𝑐𝑡𝑒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01" y="2604059"/>
                <a:ext cx="1461489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14 Flecha derecha"/>
          <p:cNvSpPr/>
          <p:nvPr/>
        </p:nvSpPr>
        <p:spPr>
          <a:xfrm>
            <a:off x="5853580" y="2958893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03" y="2616193"/>
                <a:ext cx="1413143" cy="9694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Rectángulo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1ª Ley de Gay-Lussac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51520" y="2020491"/>
            <a:ext cx="2893255" cy="4504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1" y="1508340"/>
            <a:ext cx="8299505" cy="465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0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/>
      <p:bldP spid="23" grpId="0"/>
      <p:bldP spid="2" grpId="0" animBg="1"/>
      <p:bldP spid="2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3</a:t>
            </a:r>
            <a:r>
              <a:rPr lang="es-ES" sz="2400" b="1" u="sng" dirty="0" smtClean="0"/>
              <a:t>.- Manteniendo el volumen constante</a:t>
            </a:r>
            <a:r>
              <a:rPr lang="es-ES" sz="2400" dirty="0" smtClean="0"/>
              <a:t>, si aumentamos la temperatura se producirá un aumento de la presión y viceversa.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De nuevo, los científicos Charles y Gay-Lussac determinaron experimentalmente la siguiente relación: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2076883" y="2794287"/>
                <a:ext cx="975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s-ES" sz="2800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3" y="2794287"/>
                <a:ext cx="975588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2 Flecha derecha"/>
          <p:cNvSpPr/>
          <p:nvPr/>
        </p:nvSpPr>
        <p:spPr>
          <a:xfrm>
            <a:off x="3345280" y="2917537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4215501" y="2604059"/>
                <a:ext cx="1457258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/>
                            </a:rPr>
                            <m:t>𝑃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r>
                        <a:rPr lang="es-ES" sz="2800" b="0" i="1" smtClean="0">
                          <a:latin typeface="Cambria Math"/>
                        </a:rPr>
                        <m:t>𝑐𝑡𝑒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01" y="2604059"/>
                <a:ext cx="1457258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14 Flecha derecha"/>
          <p:cNvSpPr/>
          <p:nvPr/>
        </p:nvSpPr>
        <p:spPr>
          <a:xfrm>
            <a:off x="5853580" y="2958893"/>
            <a:ext cx="462009" cy="269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6512203" y="2616193"/>
                <a:ext cx="1428147" cy="969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03" y="2616193"/>
                <a:ext cx="1428147" cy="9694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Rectángulo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2ª Ley de Gay-Lussac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Estado 2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00622" y="5983273"/>
            <a:ext cx="1628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P</a:t>
            </a:r>
            <a:r>
              <a:rPr lang="es-ES" sz="2400" baseline="-25000" dirty="0" smtClean="0"/>
              <a:t>1</a:t>
            </a:r>
            <a:endParaRPr lang="es-ES" sz="2400" baseline="-25000" dirty="0" smtClean="0"/>
          </a:p>
          <a:p>
            <a:pPr algn="ctr"/>
            <a:r>
              <a:rPr lang="es-ES" sz="2400" dirty="0"/>
              <a:t>T</a:t>
            </a:r>
            <a:r>
              <a:rPr lang="es-ES" sz="2400" baseline="-25000" dirty="0" smtClean="0"/>
              <a:t>1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2228198" y="5983273"/>
            <a:ext cx="322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P</a:t>
            </a:r>
            <a:r>
              <a:rPr lang="es-ES" sz="2400" baseline="-25000" dirty="0" smtClean="0"/>
              <a:t>2</a:t>
            </a:r>
            <a:endParaRPr lang="es-ES" sz="2400" baseline="-25000" dirty="0" smtClean="0"/>
          </a:p>
          <a:p>
            <a:pPr algn="ctr"/>
            <a:r>
              <a:rPr lang="es-ES" sz="2400" dirty="0"/>
              <a:t>T</a:t>
            </a:r>
            <a:r>
              <a:rPr lang="es-ES" sz="2400" baseline="-25000" dirty="0" smtClean="0"/>
              <a:t>2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V </a:t>
            </a:r>
            <a:r>
              <a:rPr lang="es-ES" sz="2400" dirty="0" smtClean="0"/>
              <a:t>= </a:t>
            </a:r>
            <a:r>
              <a:rPr lang="es-ES" sz="2400" dirty="0" err="1" smtClean="0"/>
              <a:t>cte</a:t>
            </a:r>
            <a:endParaRPr lang="es-ES" sz="2400" baseline="-25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3" y="4154666"/>
            <a:ext cx="1390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33" y="4219240"/>
            <a:ext cx="14001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/>
      <p:bldP spid="23" grpId="0"/>
      <p:bldP spid="24" grpId="0"/>
      <p:bldP spid="25" grpId="0"/>
      <p:bldP spid="2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927413" cy="499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3995936" y="3923832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Curva </a:t>
            </a:r>
            <a:r>
              <a:rPr lang="es-ES" sz="2400" dirty="0" err="1" smtClean="0"/>
              <a:t>Isocórica</a:t>
            </a:r>
            <a:r>
              <a:rPr lang="es-ES" sz="2400" dirty="0" smtClean="0"/>
              <a:t> o </a:t>
            </a:r>
            <a:r>
              <a:rPr lang="es-ES" sz="2400" dirty="0" err="1" smtClean="0"/>
              <a:t>Isócora</a:t>
            </a:r>
            <a:r>
              <a:rPr lang="es-ES" sz="2400" dirty="0" smtClean="0"/>
              <a:t> (V=</a:t>
            </a:r>
            <a:r>
              <a:rPr lang="es-ES" sz="2400" dirty="0" err="1" smtClean="0"/>
              <a:t>cte</a:t>
            </a:r>
            <a:r>
              <a:rPr lang="es-E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3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497927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Los postulados de Dalton son:</a:t>
            </a:r>
            <a:endParaRPr lang="es-ES" sz="2400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546076" y="1131191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La materia está constituida por </a:t>
            </a:r>
            <a:r>
              <a:rPr lang="es-ES" sz="2400" b="1" dirty="0" smtClean="0"/>
              <a:t>átomos</a:t>
            </a:r>
            <a:r>
              <a:rPr lang="es-ES" sz="2400" dirty="0" smtClean="0"/>
              <a:t>.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546076" y="1592855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átomos son </a:t>
            </a:r>
            <a:r>
              <a:rPr lang="es-ES" sz="2400" b="1" dirty="0" smtClean="0"/>
              <a:t>indivisibles</a:t>
            </a:r>
            <a:r>
              <a:rPr lang="es-ES" sz="2400" dirty="0" smtClean="0"/>
              <a:t> e </a:t>
            </a:r>
            <a:r>
              <a:rPr lang="es-ES" sz="2400" b="1" dirty="0" smtClean="0"/>
              <a:t>inmodificables</a:t>
            </a:r>
            <a:r>
              <a:rPr lang="es-ES" sz="2400" dirty="0" smtClean="0"/>
              <a:t>.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555576" y="2054520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Todos los átomos de un </a:t>
            </a:r>
            <a:r>
              <a:rPr lang="es-ES" sz="2400" b="1" dirty="0" smtClean="0"/>
              <a:t>mismo elemento </a:t>
            </a:r>
            <a:r>
              <a:rPr lang="es-ES" sz="2400" dirty="0" smtClean="0"/>
              <a:t>tienen la </a:t>
            </a:r>
            <a:r>
              <a:rPr lang="es-ES" sz="2400" b="1" dirty="0" smtClean="0"/>
              <a:t>misma</a:t>
            </a:r>
            <a:r>
              <a:rPr lang="es-ES" sz="2400" dirty="0" smtClean="0"/>
              <a:t> </a:t>
            </a:r>
            <a:r>
              <a:rPr lang="es-ES" sz="2400" b="1" dirty="0" smtClean="0"/>
              <a:t>masa</a:t>
            </a:r>
            <a:r>
              <a:rPr lang="es-ES" sz="2400" dirty="0" smtClean="0"/>
              <a:t> y </a:t>
            </a:r>
            <a:r>
              <a:rPr lang="es-ES" sz="2400" b="1" dirty="0" smtClean="0"/>
              <a:t>propiedades</a:t>
            </a:r>
            <a:r>
              <a:rPr lang="es-ES" sz="2400" dirty="0" smtClean="0"/>
              <a:t>.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46076" y="2885517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átomos de </a:t>
            </a:r>
            <a:r>
              <a:rPr lang="es-ES" sz="2400" b="1" dirty="0" smtClean="0"/>
              <a:t>elementos diferentes </a:t>
            </a:r>
            <a:r>
              <a:rPr lang="es-ES" sz="2400" dirty="0" smtClean="0"/>
              <a:t>tienen </a:t>
            </a:r>
            <a:r>
              <a:rPr lang="es-ES" sz="2400" b="1" dirty="0" smtClean="0"/>
              <a:t>distinta masa y propiedades</a:t>
            </a:r>
            <a:r>
              <a:rPr lang="es-ES" sz="2400" dirty="0" smtClean="0"/>
              <a:t>.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555576" y="386749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</a:t>
            </a:r>
            <a:r>
              <a:rPr lang="es-ES" sz="2400" b="1" dirty="0" smtClean="0"/>
              <a:t>compuestos</a:t>
            </a:r>
            <a:r>
              <a:rPr lang="es-ES" sz="2400" dirty="0" smtClean="0"/>
              <a:t> están formados por la unión de átomos de distintos elementos.</a:t>
            </a:r>
          </a:p>
        </p:txBody>
      </p:sp>
    </p:spTree>
    <p:extLst>
      <p:ext uri="{BB962C8B-B14F-4D97-AF65-F5344CB8AC3E}">
        <p14:creationId xmlns:p14="http://schemas.microsoft.com/office/powerpoint/2010/main" val="12371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CuadroTexto"/>
          <p:cNvSpPr txBox="1"/>
          <p:nvPr/>
        </p:nvSpPr>
        <p:spPr>
          <a:xfrm>
            <a:off x="1124422" y="260648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“Modelo de bolas” </a:t>
            </a:r>
            <a:r>
              <a:rPr lang="es-ES" sz="2400" dirty="0" smtClean="0"/>
              <a:t>(los átomos son bolas macizas)</a:t>
            </a:r>
            <a:endParaRPr lang="es-ES" sz="2400" b="1" dirty="0" smtClean="0"/>
          </a:p>
        </p:txBody>
      </p:sp>
      <p:pic>
        <p:nvPicPr>
          <p:cNvPr id="3074" name="Picture 2" descr="https://encrypted-tbn1.gstatic.com/images?q=tbn:ANd9GcRSb4B2K4aFU0ZxPQ-AAkIlT-FD32_tJsx035zxrs7mf15HOq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542195" cy="408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43" y="791257"/>
            <a:ext cx="5141892" cy="129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23 CuadroTexto"/>
          <p:cNvSpPr txBox="1"/>
          <p:nvPr/>
        </p:nvSpPr>
        <p:spPr>
          <a:xfrm>
            <a:off x="716782" y="47667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1.4. THOMSON (1897)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42022" y="1412776"/>
            <a:ext cx="4314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Realizó un experimento que dejaba obsoleto el modelo de Dalton: el </a:t>
            </a:r>
            <a:r>
              <a:rPr lang="es-ES" sz="2400" b="1" dirty="0" smtClean="0"/>
              <a:t>experimento de los Rayos Catódicos.</a:t>
            </a:r>
            <a:endParaRPr lang="es-ES" sz="2400" dirty="0" smtClean="0"/>
          </a:p>
        </p:txBody>
      </p:sp>
      <p:pic>
        <p:nvPicPr>
          <p:cNvPr id="4100" name="Picture 4" descr="https://encrypted-tbn3.gstatic.com/images?q=tbn:ANd9GcSbd5AcUKB1tMoAAStf1VF3T_B8_BE4YUc9FcspUVJxebSjMiJ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5" y="3140968"/>
            <a:ext cx="4248472" cy="346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encrypted-tbn3.gstatic.com/images?q=tbn:ANd9GcTMR_Gxsxl4jH_ePGD7GoinY2gETfLmiDTwZq6jImPY0R8vGX1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1184558"/>
            <a:ext cx="3600400" cy="27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9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crypted-tbn0.gstatic.com/images?q=tbn:ANd9GcRouCRifWpkcQBpvG7BkxZ7x92U3JDfntmaM6RriQSqUkl6g2Ct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298"/>
            <a:ext cx="5976664" cy="42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16782" y="4437112"/>
            <a:ext cx="767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Thomson demostró que esos rayos eran partículas arrancadas de la materia (del cátodo),  y que poseían carga eléctrica negativa. Las llamó </a:t>
            </a:r>
            <a:r>
              <a:rPr lang="es-ES" sz="2400" b="1" dirty="0" smtClean="0"/>
              <a:t>electrones</a:t>
            </a:r>
            <a:r>
              <a:rPr lang="es-ES" sz="2400" dirty="0" smtClean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403648" y="620687"/>
            <a:ext cx="156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CÁTODO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300192" y="597911"/>
            <a:ext cx="156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ÁNODO</a:t>
            </a:r>
          </a:p>
        </p:txBody>
      </p:sp>
    </p:spTree>
    <p:extLst>
      <p:ext uri="{BB962C8B-B14F-4D97-AF65-F5344CB8AC3E}">
        <p14:creationId xmlns:p14="http://schemas.microsoft.com/office/powerpoint/2010/main" val="31935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148478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Los postulados de Thomson son:</a:t>
            </a:r>
            <a:endParaRPr lang="es-ES" sz="2400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546076" y="2118048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La materia es eléctricamente </a:t>
            </a:r>
            <a:r>
              <a:rPr lang="es-ES" sz="2400" b="1" dirty="0" smtClean="0"/>
              <a:t>neutra</a:t>
            </a:r>
            <a:r>
              <a:rPr lang="es-ES" sz="2400" dirty="0" smtClean="0"/>
              <a:t>.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546076" y="2579712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átomos poseen </a:t>
            </a:r>
            <a:r>
              <a:rPr lang="es-ES" sz="2400" b="1" dirty="0" smtClean="0"/>
              <a:t>electrones</a:t>
            </a:r>
            <a:r>
              <a:rPr lang="es-ES" sz="2400" dirty="0" smtClean="0"/>
              <a:t>.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555576" y="3041377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electrones son </a:t>
            </a:r>
            <a:r>
              <a:rPr lang="es-ES" sz="2400" b="1" dirty="0" smtClean="0"/>
              <a:t>idénticos</a:t>
            </a:r>
            <a:r>
              <a:rPr lang="es-ES" sz="2400" dirty="0" smtClean="0"/>
              <a:t> para todos los tipos de átomos.</a:t>
            </a:r>
          </a:p>
        </p:txBody>
      </p:sp>
    </p:spTree>
    <p:extLst>
      <p:ext uri="{BB962C8B-B14F-4D97-AF65-F5344CB8AC3E}">
        <p14:creationId xmlns:p14="http://schemas.microsoft.com/office/powerpoint/2010/main" val="41406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CuadroTexto"/>
          <p:cNvSpPr txBox="1"/>
          <p:nvPr/>
        </p:nvSpPr>
        <p:spPr>
          <a:xfrm>
            <a:off x="940918" y="666452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“Modelo de la sandía”</a:t>
            </a:r>
          </a:p>
        </p:txBody>
      </p:sp>
      <p:pic>
        <p:nvPicPr>
          <p:cNvPr id="6146" name="Picture 2" descr="http://www.eis.uva.es/~qgintro/atom/imagenes/thom_negposi_tra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8" y="1237480"/>
            <a:ext cx="269557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ncrypted-tbn2.gstatic.com/images?q=tbn:ANd9GcTThi2MZfIwBJXVcVSu1XtxXvenh6gne1UUfvXmIiy61_vLtX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32" y="1128117"/>
            <a:ext cx="2873796" cy="27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23 CuadroTexto"/>
          <p:cNvSpPr txBox="1"/>
          <p:nvPr/>
        </p:nvSpPr>
        <p:spPr>
          <a:xfrm>
            <a:off x="716782" y="488866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1.5. RUTHERFORD (1911)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6782" y="1340768"/>
            <a:ext cx="4314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Realizó un experimento que dejaba obsoleto el modelo de Thomson: el </a:t>
            </a:r>
            <a:r>
              <a:rPr lang="es-ES" sz="2400" b="1" dirty="0" smtClean="0"/>
              <a:t>experimento de la lámina de oro.</a:t>
            </a:r>
            <a:endParaRPr lang="es-ES" sz="2400" dirty="0" smtClean="0"/>
          </a:p>
        </p:txBody>
      </p:sp>
      <p:pic>
        <p:nvPicPr>
          <p:cNvPr id="7170" name="Picture 2" descr="https://encrypted-tbn1.gstatic.com/images?q=tbn:ANd9GcStwiasJFHdDxS91_xgQnx6vGWVEHgHF0Pb1khMy6Pf1xu31u3cz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67" y="1412776"/>
            <a:ext cx="2339463" cy="339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3.gstatic.com/images?q=tbn:ANd9GcQS6aZj_IVcqI4RhMUExTMRlrH2R_idHQJJF4aO6I2U1rMu_OHw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5316"/>
            <a:ext cx="4678527" cy="32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16782" y="4005064"/>
            <a:ext cx="7671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Al bombardear una fina lámina de oro con partículas alfa (despedidas por un material radiactivo) observó que casi todas la atravesaban, pero unas pocas se desviaban o incluso rebotaban; lo que dejaba deducir que los átomos no eran bolas homogéneas, sino que estaban prácticamente vacías, y la mayor parte de su masa se concentraba en pequeñísimos núcleos.</a:t>
            </a:r>
          </a:p>
        </p:txBody>
      </p:sp>
      <p:pic>
        <p:nvPicPr>
          <p:cNvPr id="8194" name="Picture 2" descr="https://encrypted-tbn3.gstatic.com/images?q=tbn:ANd9GcQeSUzl3lgyrqtWvR3g9q7pdNiUVrfaYTnr7sRb1J_c9hg35MY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2656"/>
            <a:ext cx="5295378" cy="370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827584" y="2780928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s-ES" sz="2400" dirty="0" smtClean="0">
                <a:latin typeface="Arial" pitchFamily="34" charset="0"/>
                <a:cs typeface="Arial" pitchFamily="34" charset="0"/>
                <a:hlinkClick r:id="rId2" action="ppaction://hlinksldjump"/>
              </a:rPr>
              <a:t>MODELOS ATÓMICOS</a:t>
            </a:r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s-ES" sz="2400" dirty="0" smtClean="0">
                <a:latin typeface="Arial" pitchFamily="34" charset="0"/>
                <a:cs typeface="Arial" pitchFamily="34" charset="0"/>
                <a:hlinkClick r:id="rId3" action="ppaction://hlinksldjump"/>
              </a:rPr>
              <a:t>ELEMENTOS Y COMPUESTOS</a:t>
            </a:r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s-ES" sz="2400" dirty="0" smtClean="0">
                <a:latin typeface="Arial" pitchFamily="34" charset="0"/>
                <a:cs typeface="Arial" pitchFamily="34" charset="0"/>
                <a:hlinkClick r:id="rId4" action="ppaction://hlinksldjump"/>
              </a:rPr>
              <a:t>SISTEMAS MATERIALES</a:t>
            </a:r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s-ES" sz="2400" dirty="0" smtClean="0">
                <a:latin typeface="Arial" pitchFamily="34" charset="0"/>
                <a:cs typeface="Arial" pitchFamily="34" charset="0"/>
                <a:hlinkClick r:id="rId5" action="ppaction://hlinksldjump"/>
              </a:rPr>
              <a:t>ESTADOS DE AGREGACIÓN</a:t>
            </a:r>
            <a:endParaRPr lang="es-E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763688" y="1484784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ÍNDICE</a:t>
            </a:r>
            <a:endParaRPr lang="es-ES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14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1637798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Los postulados de Rutherford son:</a:t>
            </a:r>
            <a:endParaRPr lang="es-ES" sz="2400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546076" y="2271062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El átomo posee un </a:t>
            </a:r>
            <a:r>
              <a:rPr lang="es-ES" sz="2400" b="1" dirty="0" smtClean="0"/>
              <a:t>núcleo</a:t>
            </a:r>
            <a:r>
              <a:rPr lang="es-ES" sz="2400" dirty="0" smtClean="0"/>
              <a:t> muy pequeño de carga positiva, y en él se concentra casi toda la masa. (posteriormente se descubrió que estaba formado por protones y neutrones).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546076" y="3471391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electrones se mueven en la </a:t>
            </a:r>
            <a:r>
              <a:rPr lang="es-ES" sz="2400" b="1" dirty="0" smtClean="0"/>
              <a:t>corteza</a:t>
            </a:r>
            <a:r>
              <a:rPr lang="es-ES" sz="2400" dirty="0" smtClean="0"/>
              <a:t> del átomo.</a:t>
            </a:r>
          </a:p>
        </p:txBody>
      </p:sp>
    </p:spTree>
    <p:extLst>
      <p:ext uri="{BB962C8B-B14F-4D97-AF65-F5344CB8AC3E}">
        <p14:creationId xmlns:p14="http://schemas.microsoft.com/office/powerpoint/2010/main" val="120364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CuadroTexto"/>
          <p:cNvSpPr txBox="1"/>
          <p:nvPr/>
        </p:nvSpPr>
        <p:spPr>
          <a:xfrm>
            <a:off x="940918" y="1409701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“Modelo nuclear del átomo”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990229"/>
            <a:ext cx="4782565" cy="280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errar llave"/>
          <p:cNvSpPr/>
          <p:nvPr/>
        </p:nvSpPr>
        <p:spPr>
          <a:xfrm>
            <a:off x="6258220" y="3209901"/>
            <a:ext cx="185988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6551712" y="3375112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nucleones</a:t>
            </a:r>
          </a:p>
        </p:txBody>
      </p:sp>
    </p:spTree>
    <p:extLst>
      <p:ext uri="{BB962C8B-B14F-4D97-AF65-F5344CB8AC3E}">
        <p14:creationId xmlns:p14="http://schemas.microsoft.com/office/powerpoint/2010/main" val="26629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0616" y="3609231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Se define: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1115616" y="4095877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Número atómico ( Z )</a:t>
            </a:r>
            <a:r>
              <a:rPr lang="es-ES" sz="2400" dirty="0" smtClean="0"/>
              <a:t>: número de protones</a:t>
            </a:r>
            <a:endParaRPr lang="es-ES" sz="2400" b="1" dirty="0" smtClean="0"/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715976"/>
              </p:ext>
            </p:extLst>
          </p:nvPr>
        </p:nvGraphicFramePr>
        <p:xfrm>
          <a:off x="788331" y="836712"/>
          <a:ext cx="753856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855"/>
                <a:gridCol w="2512855"/>
                <a:gridCol w="25128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Partícula</a:t>
                      </a:r>
                      <a:endParaRPr lang="es-E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Carga eléctrica</a:t>
                      </a:r>
                    </a:p>
                    <a:p>
                      <a:pPr algn="ctr"/>
                      <a:r>
                        <a:rPr lang="es-ES" sz="2800" dirty="0" smtClean="0"/>
                        <a:t>(x 1,6·10</a:t>
                      </a:r>
                      <a:r>
                        <a:rPr lang="es-ES" sz="2800" baseline="30000" dirty="0" smtClean="0"/>
                        <a:t>-19</a:t>
                      </a:r>
                      <a:r>
                        <a:rPr lang="es-ES" sz="2800" dirty="0" smtClean="0"/>
                        <a:t> C)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Masa</a:t>
                      </a:r>
                    </a:p>
                    <a:p>
                      <a:pPr algn="ctr"/>
                      <a:r>
                        <a:rPr lang="es-ES" sz="2800" dirty="0" smtClean="0"/>
                        <a:t>(x 1,66·10</a:t>
                      </a:r>
                      <a:r>
                        <a:rPr lang="es-ES" sz="2800" baseline="30000" dirty="0" smtClean="0"/>
                        <a:t>-27</a:t>
                      </a:r>
                      <a:r>
                        <a:rPr lang="es-ES" sz="2800" dirty="0" smtClean="0"/>
                        <a:t> kg)</a:t>
                      </a:r>
                      <a:endParaRPr lang="es-E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Electrón (e</a:t>
                      </a:r>
                      <a:r>
                        <a:rPr lang="es-ES" sz="2800" baseline="30000" dirty="0" smtClean="0"/>
                        <a:t>-</a:t>
                      </a:r>
                      <a:r>
                        <a:rPr lang="es-ES" sz="2800" dirty="0" smtClean="0"/>
                        <a:t>)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1" dirty="0" smtClean="0">
                          <a:solidFill>
                            <a:srgbClr val="377948"/>
                          </a:solidFill>
                        </a:rPr>
                        <a:t>-1</a:t>
                      </a:r>
                      <a:endParaRPr lang="es-ES" sz="2800" b="1" dirty="0">
                        <a:solidFill>
                          <a:srgbClr val="37794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1" dirty="0" smtClean="0">
                          <a:solidFill>
                            <a:srgbClr val="377948"/>
                          </a:solidFill>
                        </a:rPr>
                        <a:t>≈ 0,0005</a:t>
                      </a:r>
                      <a:endParaRPr lang="es-ES" sz="2800" b="1" dirty="0">
                        <a:solidFill>
                          <a:srgbClr val="377948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Protón (p</a:t>
                      </a:r>
                      <a:r>
                        <a:rPr lang="es-ES" sz="2800" baseline="30000" dirty="0" smtClean="0"/>
                        <a:t>+</a:t>
                      </a:r>
                      <a:r>
                        <a:rPr lang="es-ES" sz="2800" dirty="0" smtClean="0"/>
                        <a:t>)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1" dirty="0" smtClean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s-E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dirty="0" smtClean="0">
                          <a:solidFill>
                            <a:srgbClr val="FF0000"/>
                          </a:solidFill>
                        </a:rPr>
                        <a:t>≈ 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smtClean="0"/>
                        <a:t>Neutrón (n)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1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s-ES" sz="2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800" b="1" dirty="0" smtClean="0">
                          <a:solidFill>
                            <a:srgbClr val="0070C0"/>
                          </a:solidFill>
                        </a:rPr>
                        <a:t>≈ 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1115616" y="5229200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Número másico ( A )</a:t>
            </a:r>
            <a:r>
              <a:rPr lang="es-ES" sz="2400" dirty="0" smtClean="0"/>
              <a:t>: número de nucleones</a:t>
            </a:r>
          </a:p>
          <a:p>
            <a:pPr algn="just"/>
            <a:r>
              <a:rPr lang="es-ES" sz="2400" dirty="0" smtClean="0"/>
              <a:t>				(protones y neutrones)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3509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0" y="775157"/>
            <a:ext cx="82030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 dirty="0" smtClean="0"/>
              <a:t>ISÓTOPOS</a:t>
            </a:r>
            <a:r>
              <a:rPr lang="es-ES" sz="2800" dirty="0" smtClean="0"/>
              <a:t>:</a:t>
            </a:r>
            <a:r>
              <a:rPr lang="es-ES" sz="2400" dirty="0" smtClean="0"/>
              <a:t> </a:t>
            </a:r>
          </a:p>
          <a:p>
            <a:pPr algn="just"/>
            <a:r>
              <a:rPr lang="es-ES" sz="2400" dirty="0" smtClean="0"/>
              <a:t>El número atómico (nº de p</a:t>
            </a:r>
            <a:r>
              <a:rPr lang="es-ES" sz="2400" baseline="30000" dirty="0" smtClean="0"/>
              <a:t>+</a:t>
            </a:r>
            <a:r>
              <a:rPr lang="es-ES" sz="2400" dirty="0" smtClean="0"/>
              <a:t>) determina el elemento químico.</a:t>
            </a:r>
            <a:endParaRPr lang="es-ES" sz="2400" b="1" dirty="0" smtClean="0"/>
          </a:p>
        </p:txBody>
      </p:sp>
      <p:sp>
        <p:nvSpPr>
          <p:cNvPr id="5" name="4 CuadroTexto"/>
          <p:cNvSpPr txBox="1"/>
          <p:nvPr/>
        </p:nvSpPr>
        <p:spPr>
          <a:xfrm>
            <a:off x="586458" y="1667709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Pero átomos de un mismo elemento pueden tener distinto número de neutrones:</a:t>
            </a:r>
            <a:endParaRPr lang="es-ES" sz="2400" b="1" dirty="0" smtClean="0"/>
          </a:p>
        </p:txBody>
      </p:sp>
      <p:sp>
        <p:nvSpPr>
          <p:cNvPr id="6" name="5 CuadroTexto"/>
          <p:cNvSpPr txBox="1"/>
          <p:nvPr/>
        </p:nvSpPr>
        <p:spPr>
          <a:xfrm>
            <a:off x="555576" y="580526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A estos átomos se les llama </a:t>
            </a:r>
            <a:r>
              <a:rPr lang="es-ES" sz="2400" b="1" dirty="0" smtClean="0"/>
              <a:t>isótopos</a:t>
            </a:r>
            <a:r>
              <a:rPr lang="es-ES" sz="2400" dirty="0" smtClean="0"/>
              <a:t> (mismo </a:t>
            </a:r>
            <a:r>
              <a:rPr lang="es-ES" sz="2400" b="1" dirty="0" smtClean="0"/>
              <a:t>Z</a:t>
            </a:r>
            <a:r>
              <a:rPr lang="es-ES" sz="2400" dirty="0" smtClean="0"/>
              <a:t> pero distinto </a:t>
            </a:r>
            <a:r>
              <a:rPr lang="es-ES" sz="2400" b="1" dirty="0" smtClean="0"/>
              <a:t>A</a:t>
            </a:r>
            <a:r>
              <a:rPr lang="es-ES" sz="2400" dirty="0" smtClean="0"/>
              <a:t>).</a:t>
            </a:r>
            <a:endParaRPr lang="es-ES" sz="24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475836"/>
            <a:ext cx="58007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835696" y="5013504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Z = 3 </a:t>
            </a:r>
            <a:r>
              <a:rPr lang="es-ES" sz="2400" dirty="0" smtClean="0">
                <a:sym typeface="Wingdings" pitchFamily="2" charset="2"/>
              </a:rPr>
              <a:t> Litio			Z = 3  Litio</a:t>
            </a:r>
          </a:p>
          <a:p>
            <a:pPr algn="just"/>
            <a:r>
              <a:rPr lang="es-ES" sz="2400" dirty="0" smtClean="0"/>
              <a:t>A = 6				A = 7</a:t>
            </a:r>
          </a:p>
        </p:txBody>
      </p:sp>
      <p:pic>
        <p:nvPicPr>
          <p:cNvPr id="5124" name="Picture 4" descr="http://www.ptable.com/Images/tabla%20peri%C3%B3di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" y="253516"/>
            <a:ext cx="9008384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6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0" y="404664"/>
            <a:ext cx="82030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 dirty="0" smtClean="0"/>
              <a:t>IONES</a:t>
            </a:r>
            <a:r>
              <a:rPr lang="es-ES" sz="2800" dirty="0" smtClean="0"/>
              <a:t>:</a:t>
            </a:r>
            <a:r>
              <a:rPr lang="es-ES" sz="2400" dirty="0" smtClean="0"/>
              <a:t> </a:t>
            </a:r>
          </a:p>
          <a:p>
            <a:pPr algn="just"/>
            <a:r>
              <a:rPr lang="es-ES" sz="2400" dirty="0" smtClean="0"/>
              <a:t>Si un átomo posee el mismo número de p</a:t>
            </a:r>
            <a:r>
              <a:rPr lang="es-ES" sz="2400" baseline="30000" dirty="0" smtClean="0"/>
              <a:t>+</a:t>
            </a:r>
            <a:r>
              <a:rPr lang="es-ES" sz="2400" dirty="0" smtClean="0"/>
              <a:t> que de e</a:t>
            </a:r>
            <a:r>
              <a:rPr lang="es-ES" sz="2400" baseline="30000" dirty="0" smtClean="0"/>
              <a:t>-</a:t>
            </a:r>
            <a:r>
              <a:rPr lang="es-ES" sz="2400" dirty="0" smtClean="0"/>
              <a:t> será un átomo neutro (tendrá  una carga eléctrica neta igual a cero).</a:t>
            </a:r>
            <a:endParaRPr lang="es-ES" sz="2400" b="1" dirty="0" smtClean="0"/>
          </a:p>
        </p:txBody>
      </p:sp>
      <p:sp>
        <p:nvSpPr>
          <p:cNvPr id="5" name="4 CuadroTexto"/>
          <p:cNvSpPr txBox="1"/>
          <p:nvPr/>
        </p:nvSpPr>
        <p:spPr>
          <a:xfrm>
            <a:off x="586458" y="1677654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Pero si ese átomo gana o pierde electrones, se convierte en un </a:t>
            </a:r>
            <a:r>
              <a:rPr lang="es-ES" sz="2400" b="1" dirty="0" smtClean="0"/>
              <a:t>ión</a:t>
            </a:r>
            <a:r>
              <a:rPr lang="es-ES" sz="2400" dirty="0" smtClean="0"/>
              <a:t> (</a:t>
            </a:r>
            <a:r>
              <a:rPr lang="es-ES" sz="2400" b="1" dirty="0" smtClean="0"/>
              <a:t>anión</a:t>
            </a:r>
            <a:r>
              <a:rPr lang="es-ES" sz="2400" dirty="0" smtClean="0"/>
              <a:t> o </a:t>
            </a:r>
            <a:r>
              <a:rPr lang="es-ES" sz="2400" b="1" dirty="0" smtClean="0"/>
              <a:t>catión</a:t>
            </a:r>
            <a:r>
              <a:rPr lang="es-ES" sz="2400" dirty="0" smtClean="0"/>
              <a:t>, respectivamente).</a:t>
            </a:r>
            <a:endParaRPr lang="es-ES" sz="2400" b="1" dirty="0" smtClean="0"/>
          </a:p>
        </p:txBody>
      </p:sp>
      <p:sp>
        <p:nvSpPr>
          <p:cNvPr id="8" name="7 CuadroTexto"/>
          <p:cNvSpPr txBox="1"/>
          <p:nvPr/>
        </p:nvSpPr>
        <p:spPr>
          <a:xfrm>
            <a:off x="827584" y="5442672"/>
            <a:ext cx="85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Z = 3 , E = 3</a:t>
            </a:r>
            <a:r>
              <a:rPr lang="es-ES" sz="2400" dirty="0" smtClean="0">
                <a:sym typeface="Wingdings" pitchFamily="2" charset="2"/>
              </a:rPr>
              <a:t>		    Z = 3 , E = 4		         Z = 3 , E = 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5" y="3053843"/>
            <a:ext cx="8584627" cy="237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619000" y="5904337"/>
            <a:ext cx="85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Carga neta = 0</a:t>
            </a:r>
            <a:r>
              <a:rPr lang="es-ES" sz="2400" dirty="0" smtClean="0">
                <a:sym typeface="Wingdings" pitchFamily="2" charset="2"/>
              </a:rPr>
              <a:t>		    Carga neta = -1	         Carga neta = +2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59372" y="6366001"/>
            <a:ext cx="85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Átomo neutro</a:t>
            </a:r>
            <a:r>
              <a:rPr lang="es-ES" sz="2400" b="1" dirty="0" smtClean="0">
                <a:sym typeface="Wingdings" pitchFamily="2" charset="2"/>
              </a:rPr>
              <a:t>	</a:t>
            </a:r>
            <a:r>
              <a:rPr lang="es-ES" sz="2400" b="1" dirty="0">
                <a:sym typeface="Wingdings" pitchFamily="2" charset="2"/>
              </a:rPr>
              <a:t>	 </a:t>
            </a:r>
            <a:r>
              <a:rPr lang="es-ES" sz="2400" b="1" dirty="0" smtClean="0">
                <a:sym typeface="Wingdings" pitchFamily="2" charset="2"/>
              </a:rPr>
              <a:t>           Anión			   Catión</a:t>
            </a:r>
          </a:p>
        </p:txBody>
      </p:sp>
    </p:spTree>
    <p:extLst>
      <p:ext uri="{BB962C8B-B14F-4D97-AF65-F5344CB8AC3E}">
        <p14:creationId xmlns:p14="http://schemas.microsoft.com/office/powerpoint/2010/main" val="36226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11560" y="548680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forma de representar a un átomo concreto es la siguiente: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3247151" y="1916832"/>
                <a:ext cx="1740605" cy="1033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6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6000" b="0" i="1" smtClean="0">
                              <a:latin typeface="Cambria Math"/>
                            </a:rPr>
                            <m:t>𝑍</m:t>
                          </m:r>
                        </m:sub>
                        <m:sup>
                          <m:r>
                            <a:rPr lang="es-ES" sz="6000" b="0" i="1" smtClean="0">
                              <a:latin typeface="Cambria Math"/>
                            </a:rPr>
                            <m:t>𝐴</m:t>
                          </m:r>
                        </m:sup>
                        <m:e>
                          <m:sSup>
                            <m:sSupPr>
                              <m:ctrlPr>
                                <a:rPr lang="es-ES" sz="6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6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6000" b="0" i="1" smtClean="0">
                                  <a:latin typeface="Cambria Math"/>
                                </a:rPr>
                                <m:t>𝑄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60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151" y="1916832"/>
                <a:ext cx="1740605" cy="10338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611560" y="4221088"/>
            <a:ext cx="8203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Donde X es el símbolo del elemento al que pertenece el átomo</a:t>
            </a:r>
          </a:p>
          <a:p>
            <a:pPr algn="just"/>
            <a:r>
              <a:rPr lang="es-ES" sz="2400" dirty="0"/>
              <a:t>	</a:t>
            </a:r>
            <a:r>
              <a:rPr lang="es-ES" sz="2400" dirty="0" smtClean="0"/>
              <a:t>A es el número másico</a:t>
            </a:r>
          </a:p>
          <a:p>
            <a:pPr algn="just"/>
            <a:r>
              <a:rPr lang="es-ES" sz="2400" dirty="0"/>
              <a:t>	</a:t>
            </a:r>
            <a:r>
              <a:rPr lang="es-ES" sz="2400" dirty="0" smtClean="0"/>
              <a:t>Z es el número atómico</a:t>
            </a:r>
          </a:p>
          <a:p>
            <a:pPr algn="just"/>
            <a:r>
              <a:rPr lang="es-ES" sz="2400" dirty="0"/>
              <a:t>	</a:t>
            </a:r>
            <a:r>
              <a:rPr lang="es-ES" sz="2400" dirty="0" smtClean="0"/>
              <a:t>Q es la carga neta</a:t>
            </a:r>
          </a:p>
        </p:txBody>
      </p:sp>
    </p:spTree>
    <p:extLst>
      <p:ext uri="{BB962C8B-B14F-4D97-AF65-F5344CB8AC3E}">
        <p14:creationId xmlns:p14="http://schemas.microsoft.com/office/powerpoint/2010/main" val="381275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628750" y="764704"/>
                <a:ext cx="926279" cy="715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4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40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s-ES" sz="40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s-ES" sz="4000" b="0" i="1" smtClean="0">
                              <a:latin typeface="Cambria Math"/>
                            </a:rPr>
                            <m:t>𝐻</m:t>
                          </m:r>
                        </m:e>
                      </m:sPre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0" y="764704"/>
                <a:ext cx="926279" cy="7151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679337" y="3861048"/>
                <a:ext cx="1667059" cy="715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4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4000" b="0" i="1" smtClean="0"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es-ES" sz="4000" b="0" i="1" smtClean="0">
                              <a:latin typeface="Cambria Math"/>
                            </a:rPr>
                            <m:t>9</m:t>
                          </m:r>
                        </m:sup>
                        <m:e>
                          <m:sSup>
                            <m:sSupPr>
                              <m:ctrlPr>
                                <a:rPr lang="es-ES" sz="4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/>
                                </a:rPr>
                                <m:t>𝐵𝑒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/>
                                </a:rPr>
                                <m:t>+2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7" y="3861048"/>
                <a:ext cx="1667059" cy="7151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4730291" y="764704"/>
                <a:ext cx="1384225" cy="720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4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4000" b="0" i="1" smtClean="0"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es-ES" sz="4000" b="0" i="1" smtClean="0">
                              <a:latin typeface="Cambria Math"/>
                            </a:rPr>
                            <m:t>12</m:t>
                          </m:r>
                        </m:sup>
                        <m:e>
                          <m:sSup>
                            <m:sSupPr>
                              <m:ctrlPr>
                                <a:rPr lang="es-ES" sz="4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1" y="764704"/>
                <a:ext cx="1384225" cy="7200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4776264" y="3861048"/>
                <a:ext cx="1292277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4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4000" b="0" i="1" smtClean="0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s-ES" sz="40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s-ES" sz="4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/>
                                </a:rPr>
                                <m:t>𝐿𝑖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264" y="3861048"/>
                <a:ext cx="1292277" cy="7180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41" y="3861048"/>
            <a:ext cx="2609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3915494"/>
            <a:ext cx="2609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41" y="766211"/>
            <a:ext cx="263842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96" y="1147999"/>
            <a:ext cx="19240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9160" y="1340768"/>
            <a:ext cx="7929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MASA ATÓMICA</a:t>
            </a:r>
            <a:r>
              <a:rPr lang="es-ES" sz="2400" dirty="0" smtClean="0"/>
              <a:t>: </a:t>
            </a:r>
          </a:p>
          <a:p>
            <a:pPr algn="just"/>
            <a:r>
              <a:rPr lang="es-ES" sz="2400" dirty="0" smtClean="0"/>
              <a:t>Para expresar la masa de un átomo o un compuesto se utiliza como unidad de medida el </a:t>
            </a:r>
            <a:r>
              <a:rPr lang="es-ES" sz="2400" b="1" dirty="0" smtClean="0"/>
              <a:t>u</a:t>
            </a:r>
            <a:r>
              <a:rPr lang="es-ES" sz="2400" dirty="0" smtClean="0"/>
              <a:t> (unidad de masa atómica), que se define como la doceava parte de la masa del átomo de carbono-12</a:t>
            </a:r>
            <a:endParaRPr lang="es-ES" sz="24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3486161" y="3233204"/>
                <a:ext cx="1082924" cy="720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4000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4000" b="0" i="1" smtClean="0">
                              <a:latin typeface="Cambria Math"/>
                            </a:rPr>
                            <m:t>6</m:t>
                          </m:r>
                        </m:sub>
                        <m:sup>
                          <m:r>
                            <a:rPr lang="es-ES" sz="4000" b="0" i="1" smtClean="0">
                              <a:latin typeface="Cambria Math"/>
                            </a:rPr>
                            <m:t>12</m:t>
                          </m:r>
                        </m:sup>
                        <m:e>
                          <m:r>
                            <a:rPr lang="es-ES" sz="4000" b="0" i="1" smtClean="0">
                              <a:latin typeface="Cambria Math"/>
                            </a:rPr>
                            <m:t>𝐶</m:t>
                          </m:r>
                        </m:e>
                      </m:sPre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161" y="3233204"/>
                <a:ext cx="1082924" cy="7200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99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23 CuadroTexto"/>
          <p:cNvSpPr txBox="1"/>
          <p:nvPr/>
        </p:nvSpPr>
        <p:spPr>
          <a:xfrm>
            <a:off x="716782" y="41685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1.6. BOHR (1913)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07654" y="1427292"/>
            <a:ext cx="4314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El modelo de Rutherford no podía explicar los </a:t>
            </a:r>
            <a:r>
              <a:rPr lang="es-ES" sz="2400" b="1" dirty="0" smtClean="0"/>
              <a:t>espectros de emisión y absorción</a:t>
            </a:r>
            <a:r>
              <a:rPr lang="es-ES" sz="2400" dirty="0" smtClean="0"/>
              <a:t> de los átomos.</a:t>
            </a:r>
          </a:p>
        </p:txBody>
      </p:sp>
      <p:pic>
        <p:nvPicPr>
          <p:cNvPr id="10246" name="Picture 6" descr="http://people-reports.com/data_images/niels-bohr/niels-bohr-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664"/>
            <a:ext cx="3030687" cy="35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obiernodecanarias.org/educacion/3/usrn/lentiscal/1-cdquimica-tic/FlashQ/Estructura%20A/espectrostotal/EspectroAbsorcionObtenc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6" y="4149080"/>
            <a:ext cx="6887268" cy="24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RGYIcNe2nKr5uMdx8-rURdahKsXqwOjVfxKNPNnOP_Nsv5QJ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66" y="0"/>
            <a:ext cx="6084168" cy="40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499992" y="3399408"/>
            <a:ext cx="26642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CuadroTexto"/>
          <p:cNvSpPr txBox="1"/>
          <p:nvPr/>
        </p:nvSpPr>
        <p:spPr>
          <a:xfrm>
            <a:off x="716782" y="4005064"/>
            <a:ext cx="767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Cada elemento tiene su propio espectro de emisión. Si se calienta, sus átomos emiten varias ondas electromagnéticas de determinado color; y si se interpone delante de una fuente de luz blanca, absorben esos mismos colores.</a:t>
            </a:r>
          </a:p>
        </p:txBody>
      </p:sp>
    </p:spTree>
    <p:extLst>
      <p:ext uri="{BB962C8B-B14F-4D97-AF65-F5344CB8AC3E}">
        <p14:creationId xmlns:p14="http://schemas.microsoft.com/office/powerpoint/2010/main" val="29954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899592" y="455194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Arial" pitchFamily="34" charset="0"/>
                <a:cs typeface="Arial" pitchFamily="34" charset="0"/>
              </a:rPr>
              <a:t>1. MODELOS ATÓMICOS</a:t>
            </a:r>
            <a:endParaRPr lang="es-E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Resultado de imagen de MODELOS ATÓMI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5" y="1956290"/>
            <a:ext cx="8100897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3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3.bp.blogspot.com/-BOD1NDds6G4/T9a5RgA2y7I/AAAAAAAAABU/7bqmZmjePx0/s1600/1245748507_extras_ladillos_3_g_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6830402" cy="65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70348" y="1066695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Los postulados de Bohr son:</a:t>
            </a:r>
            <a:endParaRPr lang="es-ES" sz="2400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546076" y="1699959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Los electrones solo pueden estar en determinadas </a:t>
            </a:r>
            <a:r>
              <a:rPr lang="es-ES" sz="2400" b="1" dirty="0" smtClean="0"/>
              <a:t>órbitas</a:t>
            </a:r>
            <a:r>
              <a:rPr lang="es-ES" sz="2400" dirty="0" smtClean="0"/>
              <a:t>, es decir, en determinados </a:t>
            </a:r>
            <a:r>
              <a:rPr lang="es-ES" sz="2400" b="1" dirty="0" smtClean="0"/>
              <a:t>niveles de energía</a:t>
            </a:r>
            <a:r>
              <a:rPr lang="es-ES" sz="2400" dirty="0" smtClean="0"/>
              <a:t>.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546076" y="2538376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Un átomo, en </a:t>
            </a:r>
            <a:r>
              <a:rPr lang="es-ES" sz="2400" b="1" dirty="0" smtClean="0"/>
              <a:t>estado fundamental </a:t>
            </a:r>
            <a:r>
              <a:rPr lang="es-ES" sz="2400" dirty="0" smtClean="0"/>
              <a:t>(sin excitar), tendrá a sus electrones ocupando los </a:t>
            </a:r>
            <a:r>
              <a:rPr lang="es-ES" sz="2400" b="1" dirty="0" smtClean="0"/>
              <a:t>niveles de energía más bajos</a:t>
            </a:r>
            <a:r>
              <a:rPr lang="es-ES" sz="2400" dirty="0" smtClean="0"/>
              <a:t>.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546076" y="3381730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Un electrón puede pasar a un nivel superior absorbiendo energía. En ese caso el átomo estará </a:t>
            </a:r>
            <a:r>
              <a:rPr lang="es-ES" sz="2400" b="1" dirty="0" smtClean="0"/>
              <a:t>excitado</a:t>
            </a:r>
            <a:r>
              <a:rPr lang="es-ES" sz="2400" dirty="0" smtClean="0"/>
              <a:t>.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46076" y="4254187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400" dirty="0" smtClean="0"/>
              <a:t>Cuando un electrón pasa a un nivel de energía más bajo, el exceso de energía sobrante se emite en forma de </a:t>
            </a:r>
            <a:r>
              <a:rPr lang="es-ES" sz="2400" b="1" dirty="0" smtClean="0"/>
              <a:t>luz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9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7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CuadroTexto"/>
          <p:cNvSpPr txBox="1"/>
          <p:nvPr/>
        </p:nvSpPr>
        <p:spPr>
          <a:xfrm>
            <a:off x="940918" y="1175696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“Modelo cuántico del átomo”</a:t>
            </a:r>
          </a:p>
        </p:txBody>
      </p:sp>
      <p:pic>
        <p:nvPicPr>
          <p:cNvPr id="4098" name="Picture 2" descr="http://loselementosmasfrech.wikispaces.com/file/view/soodio.png/151415145/330x323/soo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8840"/>
            <a:ext cx="38255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9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278" y="-2043608"/>
            <a:ext cx="5472608" cy="528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>
            <a:off x="1979712" y="836712"/>
            <a:ext cx="144016" cy="1230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42" y="805891"/>
            <a:ext cx="16287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679426" y="3429000"/>
            <a:ext cx="8203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El rayo de luz (fotón) ha sido absorbido por el electrón (el cual se ha excitado), y ese aporte de energía le permite subir a otro nivel de energía. Así se genera el espectro de absorción: las líneas que faltan han sido absorbidas por electrones que promocionan de nivel.</a:t>
            </a:r>
          </a:p>
        </p:txBody>
      </p:sp>
      <p:sp>
        <p:nvSpPr>
          <p:cNvPr id="9" name="8 Elipse"/>
          <p:cNvSpPr/>
          <p:nvPr/>
        </p:nvSpPr>
        <p:spPr>
          <a:xfrm>
            <a:off x="2904644" y="1587458"/>
            <a:ext cx="144016" cy="108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2195736" y="1024966"/>
            <a:ext cx="648072" cy="562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2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03053E-7 L -0.78055 0.0083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28" y="4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5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25069E-9 L 0.05139 0.00879 C 0.0625 0.01018 0.07344 0.0185 0.0816 0.03145 C 0.0908 0.04579 0.0948 0.06129 0.09375 0.07562 L 0.09219 0.1457 " pathEditMode="relative" rAng="-2405384" ptsTypes="FffFF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5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1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201 0.14607 L 0.08316 0.11968 C 0.08177 0.11412 0.07795 0.1088 0.07292 0.1044 C 0.06719 0.09931 0.06233 0.09699 0.05816 0.09722 L 0.03698 0.09676 " pathEditMode="relative" rAng="7420693" ptsTypes="FffFF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25069E-9 L 0.05139 0.00879 C 0.0625 0.01018 0.07344 0.0185 0.0816 0.03145 C 0.0908 0.04579 0.0948 0.06129 0.09375 0.07562 L 0.09219 0.1457 " pathEditMode="relative" rAng="-2405384" ptsTypes="FffFF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5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51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201 0.14607 L 0.08316 0.11968 C 0.08177 0.11412 0.07795 0.1088 0.07292 0.1044 C 0.06719 0.09931 0.06233 0.09699 0.05816 0.09722 L 0.03698 0.09676 " pathEditMode="relative" rAng="7420693" ptsTypes="FffFF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/>
      <p:bldP spid="12" grpId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278" y="-2043608"/>
            <a:ext cx="5472608" cy="528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>
            <a:off x="1979712" y="836712"/>
            <a:ext cx="144016" cy="1230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30" y="1572390"/>
            <a:ext cx="1308670" cy="17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679426" y="3429000"/>
            <a:ext cx="8203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Un electrón se puede “relajar” (si ha sido previamente excitado) y bajar a un nivel de energía menor. La energía sobrante la desprende en forma de fotón (rayo de luz). Así se genera el espectro de emisión.</a:t>
            </a:r>
          </a:p>
        </p:txBody>
      </p:sp>
      <p:sp>
        <p:nvSpPr>
          <p:cNvPr id="9" name="8 Elipse"/>
          <p:cNvSpPr/>
          <p:nvPr/>
        </p:nvSpPr>
        <p:spPr>
          <a:xfrm>
            <a:off x="2904644" y="1587458"/>
            <a:ext cx="144016" cy="108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9 Conector recto de flecha"/>
          <p:cNvCxnSpPr/>
          <p:nvPr/>
        </p:nvCxnSpPr>
        <p:spPr>
          <a:xfrm flipH="1" flipV="1">
            <a:off x="2123728" y="959754"/>
            <a:ext cx="720080" cy="612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25069E-9 L 0.05139 0.00879 C 0.0625 0.01018 0.07344 0.0185 0.0816 0.03145 C 0.0908 0.04579 0.0948 0.06129 0.09375 0.07562 L 0.09219 0.1457 " pathEditMode="relative" rAng="-2405384" ptsTypes="FffFF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5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1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201 0.14607 L 0.08316 0.11968 C 0.08177 0.11412 0.07795 0.1088 0.07292 0.1044 C 0.06719 0.09931 0.06233 0.09699 0.05816 0.09722 L 0.03698 0.09676 " pathEditMode="relative" rAng="7420693" ptsTypes="FffFF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81111 0.00046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25069E-9 L 0.05139 0.00879 C 0.0625 0.01018 0.07344 0.0185 0.0816 0.03145 C 0.0908 0.04579 0.0948 0.06129 0.09375 0.07562 L 0.09219 0.1457 " pathEditMode="relative" rAng="-2405384" ptsTypes="FffFF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5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1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201 0.14607 L 0.08316 0.11968 C 0.08177 0.11412 0.07795 0.1088 0.07292 0.1044 C 0.06719 0.09931 0.06233 0.09699 0.05816 0.09722 L 0.03698 0.09676 " pathEditMode="relative" rAng="7420693" ptsTypes="FffFF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3324225"/>
            <a:ext cx="438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2514600"/>
            <a:ext cx="22955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2119313"/>
            <a:ext cx="32670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228524"/>
            <a:ext cx="55911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6" y="638717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685086" y="39752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6741814" y="140505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751686" y="26568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6780534" y="434948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7189290" y="400391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70C0"/>
                </a:solidFill>
              </a:rPr>
              <a:t>s</a:t>
            </a:r>
            <a:endParaRPr lang="es-ES" sz="4800" b="1" dirty="0">
              <a:solidFill>
                <a:srgbClr val="0070C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7189190" y="139482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7195342" y="182585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p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160342" y="268182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6600"/>
                </a:solidFill>
              </a:rPr>
              <a:t>s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7166494" y="309732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p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166494" y="365352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d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7195342" y="433651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7220444" y="482929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p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177258" y="552790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d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235774" y="610892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f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481445" y="203083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Niveles de energía permitidos:</a:t>
            </a:r>
          </a:p>
        </p:txBody>
      </p:sp>
    </p:spTree>
    <p:extLst>
      <p:ext uri="{BB962C8B-B14F-4D97-AF65-F5344CB8AC3E}">
        <p14:creationId xmlns:p14="http://schemas.microsoft.com/office/powerpoint/2010/main" val="221297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8" grpId="0"/>
      <p:bldP spid="4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3324225"/>
            <a:ext cx="438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2514600"/>
            <a:ext cx="22955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2119313"/>
            <a:ext cx="32670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228524"/>
            <a:ext cx="55911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6" y="638717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" y="642537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" y="652461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" y="642538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6" y="652463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642539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6" y="652463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676075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652463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" y="676075"/>
            <a:ext cx="65532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6" y="676075"/>
            <a:ext cx="65532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685086" y="39752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6741814" y="140505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751686" y="26568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6780534" y="434948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7189290" y="400391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70C0"/>
                </a:solidFill>
              </a:rPr>
              <a:t>s</a:t>
            </a:r>
            <a:endParaRPr lang="es-ES" sz="4800" b="1" dirty="0">
              <a:solidFill>
                <a:srgbClr val="0070C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7189190" y="139482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7195342" y="182585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p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160342" y="268182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6600"/>
                </a:solidFill>
              </a:rPr>
              <a:t>s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7166494" y="309732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p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166494" y="365352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d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7195342" y="433651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7220444" y="482929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p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177258" y="552790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d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235774" y="610892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f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7703840" y="41257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7770936" y="133591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7770936" y="1857703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37" name="36 CuadroTexto"/>
          <p:cNvSpPr txBox="1"/>
          <p:nvPr/>
        </p:nvSpPr>
        <p:spPr>
          <a:xfrm>
            <a:off x="7742088" y="265685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7742088" y="309732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39" name="38 CuadroTexto"/>
          <p:cNvSpPr txBox="1"/>
          <p:nvPr/>
        </p:nvSpPr>
        <p:spPr>
          <a:xfrm>
            <a:off x="7742088" y="362054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0" name="39 CuadroTexto"/>
          <p:cNvSpPr txBox="1"/>
          <p:nvPr/>
        </p:nvSpPr>
        <p:spPr>
          <a:xfrm>
            <a:off x="7770936" y="4382821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7770936" y="491887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42" name="41 CuadroTexto"/>
          <p:cNvSpPr txBox="1"/>
          <p:nvPr/>
        </p:nvSpPr>
        <p:spPr>
          <a:xfrm>
            <a:off x="7770936" y="551119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3" name="42 CuadroTexto"/>
          <p:cNvSpPr txBox="1"/>
          <p:nvPr/>
        </p:nvSpPr>
        <p:spPr>
          <a:xfrm>
            <a:off x="7805166" y="609728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14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461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 Conector recto de flecha"/>
          <p:cNvCxnSpPr/>
          <p:nvPr/>
        </p:nvCxnSpPr>
        <p:spPr>
          <a:xfrm flipH="1">
            <a:off x="2773004" y="565577"/>
            <a:ext cx="1053132" cy="89862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 de flecha"/>
          <p:cNvCxnSpPr/>
          <p:nvPr/>
        </p:nvCxnSpPr>
        <p:spPr>
          <a:xfrm flipH="1">
            <a:off x="2777012" y="1293952"/>
            <a:ext cx="1154606" cy="106257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 de flecha"/>
          <p:cNvCxnSpPr/>
          <p:nvPr/>
        </p:nvCxnSpPr>
        <p:spPr>
          <a:xfrm flipH="1">
            <a:off x="2944466" y="1578312"/>
            <a:ext cx="1841823" cy="1567027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 de flecha"/>
          <p:cNvCxnSpPr/>
          <p:nvPr/>
        </p:nvCxnSpPr>
        <p:spPr>
          <a:xfrm flipH="1">
            <a:off x="2944466" y="2438879"/>
            <a:ext cx="1862056" cy="1542587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 de flecha"/>
          <p:cNvCxnSpPr/>
          <p:nvPr/>
        </p:nvCxnSpPr>
        <p:spPr>
          <a:xfrm flipH="1">
            <a:off x="2975173" y="2443790"/>
            <a:ext cx="2925217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 flipH="1">
            <a:off x="2968586" y="3434480"/>
            <a:ext cx="2929918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Conector recto de flecha"/>
          <p:cNvCxnSpPr/>
          <p:nvPr/>
        </p:nvCxnSpPr>
        <p:spPr>
          <a:xfrm flipH="1">
            <a:off x="4090670" y="3562243"/>
            <a:ext cx="2929918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 de flecha"/>
          <p:cNvCxnSpPr/>
          <p:nvPr/>
        </p:nvCxnSpPr>
        <p:spPr>
          <a:xfrm flipH="1">
            <a:off x="5080601" y="4282271"/>
            <a:ext cx="2227703" cy="1952471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92" y="4149080"/>
            <a:ext cx="55911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555776" y="67968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555776" y="142442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555776" y="2289902"/>
            <a:ext cx="51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555032" y="331808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034383" y="66622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70C0"/>
                </a:solidFill>
              </a:rPr>
              <a:t>s</a:t>
            </a:r>
            <a:endParaRPr lang="es-ES" sz="4800" b="1" dirty="0">
              <a:solidFill>
                <a:srgbClr val="0070C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040113" y="142442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995936" y="148334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p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034383" y="231434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6600"/>
                </a:solidFill>
              </a:rPr>
              <a:t>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95936" y="231434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p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148064" y="233452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d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034383" y="331808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999706" y="33621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p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105400" y="33756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d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372200" y="33621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f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447326" y="589746"/>
            <a:ext cx="47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313956" y="1278029"/>
            <a:ext cx="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4304681" y="1316702"/>
            <a:ext cx="46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325913" y="2182180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4336399" y="2182180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504706" y="2177269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6804248" y="324949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14</a:t>
            </a:r>
            <a:endParaRPr lang="es-ES" sz="2800" b="1" dirty="0"/>
          </a:p>
        </p:txBody>
      </p:sp>
      <p:sp>
        <p:nvSpPr>
          <p:cNvPr id="28" name="27 CuadroTexto"/>
          <p:cNvSpPr txBox="1"/>
          <p:nvPr/>
        </p:nvSpPr>
        <p:spPr>
          <a:xfrm>
            <a:off x="3563888" y="1424424"/>
            <a:ext cx="67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563888" y="2314342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4652764" y="2318779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528939" y="3318082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587727" y="331808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5835352" y="331808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2589362" y="44123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3068713" y="44123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4034036" y="44563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p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5139730" y="44698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d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6406530" y="44563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f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3563269" y="4412349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4622057" y="4412348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5869682" y="44123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346129" y="3254408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4356615" y="3254408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44" name="43 CuadroTexto"/>
          <p:cNvSpPr txBox="1"/>
          <p:nvPr/>
        </p:nvSpPr>
        <p:spPr>
          <a:xfrm>
            <a:off x="5524922" y="3249497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5" name="44 CuadroTexto"/>
          <p:cNvSpPr txBox="1"/>
          <p:nvPr/>
        </p:nvSpPr>
        <p:spPr>
          <a:xfrm>
            <a:off x="6804248" y="428688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14</a:t>
            </a:r>
            <a:endParaRPr lang="es-ES" sz="2800" b="1" dirty="0"/>
          </a:p>
        </p:txBody>
      </p:sp>
      <p:sp>
        <p:nvSpPr>
          <p:cNvPr id="46" name="45 CuadroTexto"/>
          <p:cNvSpPr txBox="1"/>
          <p:nvPr/>
        </p:nvSpPr>
        <p:spPr>
          <a:xfrm>
            <a:off x="3346129" y="4291800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4356615" y="4291800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48" name="47 CuadroTexto"/>
          <p:cNvSpPr txBox="1"/>
          <p:nvPr/>
        </p:nvSpPr>
        <p:spPr>
          <a:xfrm>
            <a:off x="5524922" y="4286889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9" name="48 CuadroTexto"/>
          <p:cNvSpPr txBox="1"/>
          <p:nvPr/>
        </p:nvSpPr>
        <p:spPr>
          <a:xfrm>
            <a:off x="2620069" y="550300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3099420" y="550300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FF00"/>
                </a:solidFill>
              </a:rPr>
              <a:t>s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4064743" y="55470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p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5170437" y="55605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d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3593976" y="5503002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4652764" y="550300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3376836" y="5382453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4365839" y="5382453"/>
            <a:ext cx="47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60" name="59 CuadroTexto"/>
          <p:cNvSpPr txBox="1"/>
          <p:nvPr/>
        </p:nvSpPr>
        <p:spPr>
          <a:xfrm>
            <a:off x="5555629" y="5377542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82" name="81 CuadroTexto"/>
          <p:cNvSpPr txBox="1"/>
          <p:nvPr/>
        </p:nvSpPr>
        <p:spPr>
          <a:xfrm>
            <a:off x="1331640" y="59939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K</a:t>
            </a:r>
          </a:p>
        </p:txBody>
      </p:sp>
      <p:sp>
        <p:nvSpPr>
          <p:cNvPr id="83" name="82 CuadroTexto"/>
          <p:cNvSpPr txBox="1"/>
          <p:nvPr/>
        </p:nvSpPr>
        <p:spPr>
          <a:xfrm>
            <a:off x="1331640" y="13857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L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84" name="83 CuadroTexto"/>
          <p:cNvSpPr txBox="1"/>
          <p:nvPr/>
        </p:nvSpPr>
        <p:spPr>
          <a:xfrm>
            <a:off x="1331640" y="2250039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M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1331640" y="3292786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N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86" name="85 CuadroTexto"/>
          <p:cNvSpPr txBox="1"/>
          <p:nvPr/>
        </p:nvSpPr>
        <p:spPr>
          <a:xfrm>
            <a:off x="1284177" y="428227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O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87" name="86 CuadroTexto"/>
          <p:cNvSpPr txBox="1"/>
          <p:nvPr/>
        </p:nvSpPr>
        <p:spPr>
          <a:xfrm>
            <a:off x="1332621" y="548526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P</a:t>
            </a:r>
            <a:endParaRPr lang="es-ES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0"/>
                            </p:stCondLst>
                            <p:childTnLst>
                              <p:par>
                                <p:cTn id="1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00"/>
                            </p:stCondLst>
                            <p:childTnLst>
                              <p:par>
                                <p:cTn id="1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50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50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0"/>
                            </p:stCondLst>
                            <p:childTnLst>
                              <p:par>
                                <p:cTn id="2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500"/>
                            </p:stCondLst>
                            <p:childTnLst>
                              <p:par>
                                <p:cTn id="2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500"/>
                            </p:stCondLst>
                            <p:childTnLst>
                              <p:par>
                                <p:cTn id="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500"/>
                            </p:stCondLst>
                            <p:childTnLst>
                              <p:par>
                                <p:cTn id="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000"/>
                            </p:stCondLst>
                            <p:childTnLst>
                              <p:par>
                                <p:cTn id="2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4000"/>
                            </p:stCondLst>
                            <p:childTnLst>
                              <p:par>
                                <p:cTn id="2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3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3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0"/>
                            </p:stCondLst>
                            <p:childTnLst>
                              <p:par>
                                <p:cTn id="34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500"/>
                            </p:stCondLst>
                            <p:childTnLst>
                              <p:par>
                                <p:cTn id="34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8" grpId="0"/>
      <p:bldP spid="59" grpId="0"/>
      <p:bldP spid="60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81222" y="1076543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Se define: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73818" y="1940639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Configuración electrónica</a:t>
            </a:r>
            <a:r>
              <a:rPr lang="es-ES" sz="2400" dirty="0" smtClean="0"/>
              <a:t>: es la forma en la que se distribuyen los electrones en las distintas capas o niveles y subniveles de energía de un átomo en estado fundamental.</a:t>
            </a:r>
            <a:endParaRPr lang="es-ES" sz="2400" b="1" dirty="0" smtClean="0"/>
          </a:p>
        </p:txBody>
      </p:sp>
      <p:sp>
        <p:nvSpPr>
          <p:cNvPr id="4" name="3 CuadroTexto"/>
          <p:cNvSpPr txBox="1"/>
          <p:nvPr/>
        </p:nvSpPr>
        <p:spPr>
          <a:xfrm>
            <a:off x="673818" y="3452807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Electrones de valencia</a:t>
            </a:r>
            <a:r>
              <a:rPr lang="es-ES" sz="2400" dirty="0" smtClean="0"/>
              <a:t>: son los electrones que ocupan la última capa electrónica, y son los responsables del comportamiento químico de los elementos.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275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891253"/>
              </p:ext>
            </p:extLst>
          </p:nvPr>
        </p:nvGraphicFramePr>
        <p:xfrm>
          <a:off x="179511" y="1412776"/>
          <a:ext cx="8424937" cy="360040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224137"/>
                <a:gridCol w="781513"/>
                <a:gridCol w="781513"/>
                <a:gridCol w="781513"/>
                <a:gridCol w="781513"/>
                <a:gridCol w="2861279"/>
                <a:gridCol w="1213469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Símbolo completo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A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N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251520" y="2492896"/>
                <a:ext cx="858953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  <m:sup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𝟕</m:t>
                          </m:r>
                        </m:sup>
                        <m:e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𝑳𝒊</m:t>
                          </m:r>
                        </m:e>
                      </m:sPre>
                    </m:oMath>
                  </m:oMathPara>
                </a14:m>
                <a:endParaRPr lang="es-ES" sz="3200" b="1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492896"/>
                <a:ext cx="858953" cy="6170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53255" y="3356992"/>
                <a:ext cx="1326453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𝟔</m:t>
                          </m:r>
                        </m:sub>
                        <m:sup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𝟏𝟐</m:t>
                          </m:r>
                        </m:sup>
                        <m:e>
                          <m:sSup>
                            <m:sSupPr>
                              <m:ctrlP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3200" b="1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" y="3356992"/>
                <a:ext cx="1326453" cy="6189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65503" y="4221088"/>
                <a:ext cx="1456296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𝟏𝟏</m:t>
                          </m:r>
                        </m:sub>
                        <m:sup>
                          <m:r>
                            <a:rPr lang="es-ES" sz="32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𝟐𝟑</m:t>
                          </m:r>
                        </m:sup>
                        <m:e>
                          <m:sSup>
                            <m:sSupPr>
                              <m:ctrlP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𝑵𝒂</m:t>
                              </m:r>
                            </m:e>
                            <m:sup>
                              <m:r>
                                <a:rPr lang="es-ES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s-ES" sz="3200" b="1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" y="4221088"/>
                <a:ext cx="1456296" cy="6189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CuadroTexto"/>
          <p:cNvSpPr txBox="1"/>
          <p:nvPr/>
        </p:nvSpPr>
        <p:spPr>
          <a:xfrm>
            <a:off x="1521799" y="2463899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3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339752" y="2463899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7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131837" y="2462197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4</a:t>
            </a:r>
            <a:endParaRPr lang="es-ES" sz="36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3851920" y="2463899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3</a:t>
            </a:r>
            <a:endParaRPr lang="es-ES" sz="36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644008" y="247827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668344" y="2464714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</a:t>
            </a:r>
            <a:endParaRPr lang="es-ES" sz="3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534349" y="332961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6</a:t>
            </a:r>
            <a:endParaRPr lang="es-ES" sz="3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195736" y="3329613"/>
            <a:ext cx="68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12</a:t>
            </a:r>
            <a:endParaRPr lang="es-ES" sz="3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44387" y="3327911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6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864470" y="332961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8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656558" y="334399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4</a:t>
            </a:r>
            <a:endParaRPr lang="es-ES" sz="3600" baseline="30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7680894" y="33304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6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463303" y="4235464"/>
            <a:ext cx="67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11</a:t>
            </a:r>
            <a:endParaRPr lang="es-ES" sz="36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195737" y="4221088"/>
            <a:ext cx="67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23</a:t>
            </a:r>
            <a:endParaRPr lang="es-ES" sz="36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000754" y="4257845"/>
            <a:ext cx="79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12</a:t>
            </a:r>
            <a:endParaRPr lang="es-ES" sz="36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3792838" y="4257845"/>
            <a:ext cx="70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10</a:t>
            </a:r>
            <a:endParaRPr lang="es-ES" sz="3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644007" y="423546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6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7668343" y="42219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8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rgbClr val="FF0000"/>
                </a:solidFill>
              </a:rPr>
              <a:t>Ejercicio</a:t>
            </a:r>
            <a:r>
              <a:rPr lang="es-ES" sz="2400" dirty="0" smtClean="0"/>
              <a:t>. Completa la siguiente tabla:</a:t>
            </a:r>
          </a:p>
        </p:txBody>
      </p:sp>
    </p:spTree>
    <p:extLst>
      <p:ext uri="{BB962C8B-B14F-4D97-AF65-F5344CB8AC3E}">
        <p14:creationId xmlns:p14="http://schemas.microsoft.com/office/powerpoint/2010/main" val="20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3568" y="4725144"/>
            <a:ext cx="762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A través del razonamiento llegó a la siguiente conclusión: “La materia está formada por unidades indivisibles muy pequeñas”, a las que llamó ÁTOMOS.</a:t>
            </a:r>
            <a:endParaRPr lang="es-ES" sz="24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699220" y="63288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1.1. Demócrito de </a:t>
            </a:r>
            <a:r>
              <a:rPr lang="es-ES" sz="4000" dirty="0" err="1" smtClean="0"/>
              <a:t>Abdera</a:t>
            </a:r>
            <a:r>
              <a:rPr lang="es-ES" sz="4000" dirty="0" smtClean="0"/>
              <a:t> (S. V a.C.)</a:t>
            </a:r>
            <a:endParaRPr lang="es-ES" sz="4000" dirty="0"/>
          </a:p>
        </p:txBody>
      </p:sp>
      <p:pic>
        <p:nvPicPr>
          <p:cNvPr id="9218" name="Picture 2" descr="https://encrypted-tbn0.gstatic.com/images?q=tbn:ANd9GcS8Svz_w0vsYWBXn8zy_wbn7aoEPDRwvd62cIXnHSuZNErhc5-7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2941866" cy="23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11560" y="1833652"/>
            <a:ext cx="7641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electrones no están en órbitas circulares o elípticas, sino en </a:t>
            </a:r>
            <a:r>
              <a:rPr lang="es-ES" sz="2400" b="1" dirty="0" smtClean="0"/>
              <a:t>orbitales</a:t>
            </a:r>
            <a:r>
              <a:rPr lang="es-ES" sz="2400" dirty="0" smtClean="0"/>
              <a:t>, que son </a:t>
            </a:r>
            <a:r>
              <a:rPr lang="es-ES" sz="2400" b="1" dirty="0" smtClean="0"/>
              <a:t>nubes</a:t>
            </a:r>
            <a:r>
              <a:rPr lang="es-ES" sz="2400" dirty="0" smtClean="0"/>
              <a:t> de que reflejan la </a:t>
            </a:r>
            <a:r>
              <a:rPr lang="es-ES" sz="2400" b="1" dirty="0" smtClean="0"/>
              <a:t>probabilidad</a:t>
            </a:r>
            <a:r>
              <a:rPr lang="es-ES" sz="2400" dirty="0" smtClean="0"/>
              <a:t> de encontrar a los electrones en dicha región del espacio.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716782" y="416858"/>
            <a:ext cx="763284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1.7. SCHRODINGER (1926)</a:t>
            </a:r>
            <a:endParaRPr lang="es-ES" sz="4000" dirty="0"/>
          </a:p>
        </p:txBody>
      </p:sp>
      <p:pic>
        <p:nvPicPr>
          <p:cNvPr id="1026" name="Picture 2" descr="Resultado de imagen de schrodin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52" y="4005064"/>
            <a:ext cx="2393284" cy="222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chrodinger ECUAC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62040"/>
            <a:ext cx="2853363" cy="9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187624" y="5589240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Ecuación de </a:t>
            </a:r>
            <a:r>
              <a:rPr lang="es-ES" sz="2400" dirty="0" err="1" smtClean="0"/>
              <a:t>Schrodinger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4445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4" y="980728"/>
            <a:ext cx="8208912" cy="499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34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es-ES" sz="4000" dirty="0" smtClean="0"/>
              <a:t>2. ELEMENTOS Y COMPUESTOS</a:t>
            </a:r>
            <a:endParaRPr lang="es-ES" sz="4000" dirty="0"/>
          </a:p>
        </p:txBody>
      </p:sp>
      <p:pic>
        <p:nvPicPr>
          <p:cNvPr id="1026" name="Picture 2" descr="https://carmenprofeciencias.files.wordpress.com/2012/04/3d15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306" y="1556792"/>
            <a:ext cx="6323541" cy="474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9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47667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2.1. EL SISTEMA PERIÓDICO</a:t>
            </a:r>
            <a:endParaRPr lang="es-ES" sz="4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83568" y="1367418"/>
            <a:ext cx="762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ELEMENTO QUÍMICO: sustancia formada por átomos con el mismo número protones (Z).</a:t>
            </a:r>
            <a:endParaRPr lang="es-ES" sz="2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94234" y="4941168"/>
            <a:ext cx="762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En la naturaleza existen unos 100 elementos distintos. Todas las sustancias existentes están formadas por esos pocos átomos.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4" y="2198415"/>
            <a:ext cx="83534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63934" y="4086523"/>
            <a:ext cx="784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Hidrógeno	   Hidrógeno 	           Helio                 Hidrógeno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871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3568" y="1052736"/>
            <a:ext cx="7622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El </a:t>
            </a:r>
            <a:r>
              <a:rPr lang="es-ES" sz="2400" b="1" dirty="0" smtClean="0"/>
              <a:t>Sistema Periódico</a:t>
            </a:r>
            <a:r>
              <a:rPr lang="es-ES" sz="2400" dirty="0" smtClean="0"/>
              <a:t> (o </a:t>
            </a:r>
            <a:r>
              <a:rPr lang="es-ES" sz="2400" b="1" dirty="0" smtClean="0"/>
              <a:t>Tabla Periódica</a:t>
            </a:r>
            <a:r>
              <a:rPr lang="es-ES" sz="2400" dirty="0" smtClean="0"/>
              <a:t>) es una representación donde aparecen todos los elementos químicos de manera ordenada en función de su </a:t>
            </a:r>
            <a:r>
              <a:rPr lang="es-ES" sz="2400" b="1" dirty="0" smtClean="0"/>
              <a:t>número atómico</a:t>
            </a:r>
            <a:r>
              <a:rPr lang="es-ES" sz="2400" dirty="0" smtClean="0"/>
              <a:t> (Z) y de sus </a:t>
            </a:r>
            <a:r>
              <a:rPr lang="es-ES" sz="2400" b="1" dirty="0" smtClean="0"/>
              <a:t>propiedades químicas</a:t>
            </a:r>
            <a:r>
              <a:rPr lang="es-ES" sz="2400" dirty="0" smtClean="0"/>
              <a:t> (relacionadas con el número de electrones de valencia de cada elemento).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617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0.tqn.com/d/chemistry/1/0/O/g/1/TablaPeriodic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t="13609" r="4582" b="7397"/>
          <a:stretch/>
        </p:blipFill>
        <p:spPr bwMode="auto">
          <a:xfrm>
            <a:off x="539552" y="501824"/>
            <a:ext cx="8614320" cy="61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5364088" y="332656"/>
            <a:ext cx="230425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5359"/>
              </p:ext>
            </p:extLst>
          </p:nvPr>
        </p:nvGraphicFramePr>
        <p:xfrm>
          <a:off x="683567" y="136064"/>
          <a:ext cx="8385534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  <a:gridCol w="465863"/>
              </a:tblGrid>
              <a:tr h="32128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es-E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821258"/>
              </p:ext>
            </p:extLst>
          </p:nvPr>
        </p:nvGraphicFramePr>
        <p:xfrm>
          <a:off x="83840" y="702247"/>
          <a:ext cx="455712" cy="37348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55712"/>
              </a:tblGrid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1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2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3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4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5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6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  <a:tr h="533552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/>
                        <a:t>7</a:t>
                      </a:r>
                      <a:endParaRPr lang="es-ES" sz="2000" b="1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1835696" y="587834"/>
            <a:ext cx="156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GRUPO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 rot="16200000">
            <a:off x="-631368" y="5077335"/>
            <a:ext cx="1865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66FF33"/>
                </a:solidFill>
              </a:rPr>
              <a:t>PERIODO</a:t>
            </a:r>
            <a:endParaRPr lang="es-ES" sz="3200" b="1" dirty="0">
              <a:solidFill>
                <a:srgbClr val="66FF3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38" y="812940"/>
            <a:ext cx="936104" cy="115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644008" y="80327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Número atómico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51834" y="1382937"/>
            <a:ext cx="15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Masa atómica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695128" y="1135172"/>
            <a:ext cx="188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Símbolo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879221" y="1588301"/>
            <a:ext cx="170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Nombre</a:t>
            </a:r>
            <a:endParaRPr lang="es-ES" dirty="0"/>
          </a:p>
        </p:txBody>
      </p:sp>
      <p:cxnSp>
        <p:nvCxnSpPr>
          <p:cNvPr id="13" name="12 Conector recto de flecha"/>
          <p:cNvCxnSpPr/>
          <p:nvPr/>
        </p:nvCxnSpPr>
        <p:spPr>
          <a:xfrm>
            <a:off x="4211960" y="987943"/>
            <a:ext cx="50405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4355976" y="1588301"/>
            <a:ext cx="413054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 flipH="1">
            <a:off x="3491881" y="1319838"/>
            <a:ext cx="360040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H="1">
            <a:off x="3491881" y="1772967"/>
            <a:ext cx="360040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 Conector recto de flecha"/>
          <p:cNvCxnSpPr/>
          <p:nvPr/>
        </p:nvCxnSpPr>
        <p:spPr>
          <a:xfrm flipH="1">
            <a:off x="2773004" y="565577"/>
            <a:ext cx="1053132" cy="89862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 de flecha"/>
          <p:cNvCxnSpPr/>
          <p:nvPr/>
        </p:nvCxnSpPr>
        <p:spPr>
          <a:xfrm flipH="1">
            <a:off x="2777012" y="1293952"/>
            <a:ext cx="1154606" cy="106257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 de flecha"/>
          <p:cNvCxnSpPr/>
          <p:nvPr/>
        </p:nvCxnSpPr>
        <p:spPr>
          <a:xfrm flipH="1">
            <a:off x="2944466" y="1578312"/>
            <a:ext cx="1841823" cy="1567027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 de flecha"/>
          <p:cNvCxnSpPr/>
          <p:nvPr/>
        </p:nvCxnSpPr>
        <p:spPr>
          <a:xfrm flipH="1">
            <a:off x="2944466" y="2438879"/>
            <a:ext cx="1862056" cy="1542587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 de flecha"/>
          <p:cNvCxnSpPr/>
          <p:nvPr/>
        </p:nvCxnSpPr>
        <p:spPr>
          <a:xfrm flipH="1">
            <a:off x="2975173" y="2443790"/>
            <a:ext cx="2925217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 flipH="1">
            <a:off x="2968586" y="3434480"/>
            <a:ext cx="2929918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Conector recto de flecha"/>
          <p:cNvCxnSpPr/>
          <p:nvPr/>
        </p:nvCxnSpPr>
        <p:spPr>
          <a:xfrm flipH="1">
            <a:off x="4090670" y="3562243"/>
            <a:ext cx="2929918" cy="2619303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 de flecha"/>
          <p:cNvCxnSpPr/>
          <p:nvPr/>
        </p:nvCxnSpPr>
        <p:spPr>
          <a:xfrm flipH="1">
            <a:off x="5080601" y="4282271"/>
            <a:ext cx="2227703" cy="1952471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92" y="4149080"/>
            <a:ext cx="55911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555776" y="67968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555776" y="142442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555776" y="2289902"/>
            <a:ext cx="51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555032" y="331808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034383" y="66622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70C0"/>
                </a:solidFill>
              </a:rPr>
              <a:t>s</a:t>
            </a:r>
            <a:endParaRPr lang="es-ES" sz="4800" b="1" dirty="0">
              <a:solidFill>
                <a:srgbClr val="0070C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040113" y="142442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995936" y="1483345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p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034383" y="231434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6600"/>
                </a:solidFill>
              </a:rPr>
              <a:t>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95936" y="2314342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p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148064" y="233452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d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034383" y="331808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999706" y="33621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p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105400" y="33756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d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372200" y="336213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f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447326" y="589746"/>
            <a:ext cx="47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313956" y="1278029"/>
            <a:ext cx="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4304681" y="1316702"/>
            <a:ext cx="46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325913" y="2182180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4336399" y="2182180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504706" y="2177269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6804248" y="324949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14</a:t>
            </a:r>
            <a:endParaRPr lang="es-ES" sz="2800" b="1" dirty="0"/>
          </a:p>
        </p:txBody>
      </p:sp>
      <p:sp>
        <p:nvSpPr>
          <p:cNvPr id="28" name="27 CuadroTexto"/>
          <p:cNvSpPr txBox="1"/>
          <p:nvPr/>
        </p:nvSpPr>
        <p:spPr>
          <a:xfrm>
            <a:off x="3563888" y="1424424"/>
            <a:ext cx="67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2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563888" y="2314342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4652764" y="2318779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3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528939" y="3318082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587727" y="331808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5835352" y="331808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4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2589362" y="44123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3068713" y="44123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4034036" y="44563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p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5139730" y="44698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d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6406530" y="4456397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f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3563269" y="4412349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4622057" y="4412348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5869682" y="44123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346129" y="3254408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4356615" y="3254408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44" name="43 CuadroTexto"/>
          <p:cNvSpPr txBox="1"/>
          <p:nvPr/>
        </p:nvSpPr>
        <p:spPr>
          <a:xfrm>
            <a:off x="5524922" y="3249497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5" name="44 CuadroTexto"/>
          <p:cNvSpPr txBox="1"/>
          <p:nvPr/>
        </p:nvSpPr>
        <p:spPr>
          <a:xfrm>
            <a:off x="6804248" y="428688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14</a:t>
            </a:r>
            <a:endParaRPr lang="es-ES" sz="2800" b="1" dirty="0"/>
          </a:p>
        </p:txBody>
      </p:sp>
      <p:sp>
        <p:nvSpPr>
          <p:cNvPr id="46" name="45 CuadroTexto"/>
          <p:cNvSpPr txBox="1"/>
          <p:nvPr/>
        </p:nvSpPr>
        <p:spPr>
          <a:xfrm>
            <a:off x="3346129" y="4291800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4356615" y="4291800"/>
            <a:ext cx="42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48" name="47 CuadroTexto"/>
          <p:cNvSpPr txBox="1"/>
          <p:nvPr/>
        </p:nvSpPr>
        <p:spPr>
          <a:xfrm>
            <a:off x="5524922" y="4286889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49" name="48 CuadroTexto"/>
          <p:cNvSpPr txBox="1"/>
          <p:nvPr/>
        </p:nvSpPr>
        <p:spPr>
          <a:xfrm>
            <a:off x="2620069" y="550300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3099420" y="5503003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FF00"/>
                </a:solidFill>
              </a:rPr>
              <a:t>s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4064743" y="55470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p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5170437" y="5560550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d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3593976" y="5503002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4652764" y="550300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6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3376836" y="5382453"/>
            <a:ext cx="43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4365839" y="5382453"/>
            <a:ext cx="47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6</a:t>
            </a:r>
            <a:endParaRPr lang="es-ES" sz="2800" b="1" dirty="0"/>
          </a:p>
        </p:txBody>
      </p:sp>
      <p:sp>
        <p:nvSpPr>
          <p:cNvPr id="60" name="59 CuadroTexto"/>
          <p:cNvSpPr txBox="1"/>
          <p:nvPr/>
        </p:nvSpPr>
        <p:spPr>
          <a:xfrm>
            <a:off x="5555629" y="5377542"/>
            <a:ext cx="68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10</a:t>
            </a:r>
            <a:endParaRPr lang="es-ES" sz="2800" b="1" dirty="0"/>
          </a:p>
        </p:txBody>
      </p:sp>
      <p:sp>
        <p:nvSpPr>
          <p:cNvPr id="82" name="81 CuadroTexto"/>
          <p:cNvSpPr txBox="1"/>
          <p:nvPr/>
        </p:nvSpPr>
        <p:spPr>
          <a:xfrm>
            <a:off x="1331640" y="59939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K</a:t>
            </a:r>
          </a:p>
        </p:txBody>
      </p:sp>
      <p:sp>
        <p:nvSpPr>
          <p:cNvPr id="83" name="82 CuadroTexto"/>
          <p:cNvSpPr txBox="1"/>
          <p:nvPr/>
        </p:nvSpPr>
        <p:spPr>
          <a:xfrm>
            <a:off x="1331640" y="1385750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00B050"/>
                </a:solidFill>
              </a:rPr>
              <a:t>L</a:t>
            </a:r>
            <a:endParaRPr lang="es-ES" sz="4800" b="1" dirty="0">
              <a:solidFill>
                <a:srgbClr val="00B050"/>
              </a:solidFill>
            </a:endParaRPr>
          </a:p>
        </p:txBody>
      </p:sp>
      <p:sp>
        <p:nvSpPr>
          <p:cNvPr id="84" name="83 CuadroTexto"/>
          <p:cNvSpPr txBox="1"/>
          <p:nvPr/>
        </p:nvSpPr>
        <p:spPr>
          <a:xfrm>
            <a:off x="1331640" y="2250039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6600"/>
                </a:solidFill>
              </a:rPr>
              <a:t>M</a:t>
            </a:r>
            <a:endParaRPr lang="es-ES" sz="4800" b="1" dirty="0">
              <a:solidFill>
                <a:srgbClr val="FF6600"/>
              </a:solidFill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1331640" y="3292786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0000"/>
                </a:solidFill>
              </a:rPr>
              <a:t>N</a:t>
            </a:r>
            <a:endParaRPr lang="es-ES" sz="4800" b="1" dirty="0">
              <a:solidFill>
                <a:srgbClr val="FF0000"/>
              </a:solidFill>
            </a:endParaRPr>
          </a:p>
        </p:txBody>
      </p:sp>
      <p:sp>
        <p:nvSpPr>
          <p:cNvPr id="86" name="85 CuadroTexto"/>
          <p:cNvSpPr txBox="1"/>
          <p:nvPr/>
        </p:nvSpPr>
        <p:spPr>
          <a:xfrm>
            <a:off x="1284177" y="4282271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C00000"/>
                </a:solidFill>
              </a:rPr>
              <a:t>O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87" name="86 CuadroTexto"/>
          <p:cNvSpPr txBox="1"/>
          <p:nvPr/>
        </p:nvSpPr>
        <p:spPr>
          <a:xfrm>
            <a:off x="1332621" y="5485263"/>
            <a:ext cx="71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rgbClr val="FFFF00"/>
                </a:solidFill>
              </a:rPr>
              <a:t>P</a:t>
            </a:r>
            <a:endParaRPr lang="es-ES" sz="4800" b="1" dirty="0">
              <a:solidFill>
                <a:srgbClr val="FFFF00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5674680" y="467682"/>
            <a:ext cx="3267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chemeClr val="accent1"/>
                </a:solidFill>
              </a:rPr>
              <a:t>Recordemos como se rellenaban las capas electrónicas de los átomos: </a:t>
            </a:r>
          </a:p>
        </p:txBody>
      </p:sp>
    </p:spTree>
    <p:extLst>
      <p:ext uri="{BB962C8B-B14F-4D97-AF65-F5344CB8AC3E}">
        <p14:creationId xmlns:p14="http://schemas.microsoft.com/office/powerpoint/2010/main" val="17357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750"/>
                            </p:stCondLst>
                            <p:childTnLst>
                              <p:par>
                                <p:cTn id="1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0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50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75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000"/>
                            </p:stCondLst>
                            <p:childTnLst>
                              <p:par>
                                <p:cTn id="1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25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500"/>
                            </p:stCondLst>
                            <p:childTnLst>
                              <p:par>
                                <p:cTn id="1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750"/>
                            </p:stCondLst>
                            <p:childTnLst>
                              <p:par>
                                <p:cTn id="1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500"/>
                            </p:stCondLst>
                            <p:childTnLst>
                              <p:par>
                                <p:cTn id="1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750"/>
                            </p:stCondLst>
                            <p:childTnLst>
                              <p:par>
                                <p:cTn id="1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000"/>
                            </p:stCondLst>
                            <p:childTnLst>
                              <p:par>
                                <p:cTn id="1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250"/>
                            </p:stCondLst>
                            <p:childTnLst>
                              <p:par>
                                <p:cTn id="1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500"/>
                            </p:stCondLst>
                            <p:childTnLst>
                              <p:par>
                                <p:cTn id="2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750"/>
                            </p:stCondLst>
                            <p:childTnLst>
                              <p:par>
                                <p:cTn id="2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750"/>
                            </p:stCondLst>
                            <p:childTnLst>
                              <p:par>
                                <p:cTn id="2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1750"/>
                            </p:stCondLst>
                            <p:childTnLst>
                              <p:par>
                                <p:cTn id="2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2250"/>
                            </p:stCondLst>
                            <p:childTnLst>
                              <p:par>
                                <p:cTn id="2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2750"/>
                            </p:stCondLst>
                            <p:childTnLst>
                              <p:par>
                                <p:cTn id="2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3250"/>
                            </p:stCondLst>
                            <p:childTnLst>
                              <p:par>
                                <p:cTn id="2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750"/>
                            </p:stCondLst>
                            <p:childTnLst>
                              <p:par>
                                <p:cTn id="2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4250"/>
                            </p:stCondLst>
                            <p:childTnLst>
                              <p:par>
                                <p:cTn id="3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4750"/>
                            </p:stCondLst>
                            <p:childTnLst>
                              <p:par>
                                <p:cTn id="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8" grpId="0"/>
      <p:bldP spid="59" grpId="0"/>
      <p:bldP spid="60" grpId="0"/>
      <p:bldP spid="82" grpId="0"/>
      <p:bldP spid="83" grpId="0"/>
      <p:bldP spid="84" grpId="0"/>
      <p:bldP spid="85" grpId="0"/>
      <p:bldP spid="86" grpId="0"/>
      <p:bldP spid="87" grpId="0"/>
      <p:bldP spid="6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14553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H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r>
                        <a:rPr lang="es-ES" sz="3200" dirty="0" smtClean="0">
                          <a:effectLst/>
                          <a:latin typeface="+mn-lt"/>
                        </a:rPr>
                        <a:t>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</a:rPr>
                        <a:t>1</a:t>
                      </a: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Li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err="1" smtClean="0">
                          <a:effectLst/>
                          <a:latin typeface="+mn-lt"/>
                          <a:ea typeface="Times New Roman"/>
                        </a:rPr>
                        <a:t>Na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K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3275857" y="292681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995541" y="2902814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</a:t>
            </a:r>
            <a:endParaRPr lang="es-ES" sz="36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1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1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1 (metales Alcalinos)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1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3298700" y="5547470"/>
            <a:ext cx="415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4s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41033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44387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Be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Mg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Ca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20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20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/>
              <a:t>2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2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/>
              <a:t>2</a:t>
            </a:r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2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2 (metales Alcalinotérreos)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2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3298700" y="5547470"/>
            <a:ext cx="415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4s</a:t>
            </a:r>
            <a:r>
              <a:rPr lang="es-ES" sz="3600" baseline="30000" dirty="0" smtClean="0"/>
              <a:t>2</a:t>
            </a:r>
            <a:endParaRPr lang="es-E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3502033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19938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B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Al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Ga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3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/>
              <a:t>3</a:t>
            </a:r>
            <a:r>
              <a:rPr lang="es-ES" sz="3600" dirty="0" smtClean="0"/>
              <a:t>p</a:t>
            </a:r>
            <a:r>
              <a:rPr lang="es-ES" sz="3600" baseline="30000" dirty="0" smtClean="0"/>
              <a:t>1</a:t>
            </a:r>
            <a:endParaRPr lang="es-ES" sz="3600" baseline="30000" dirty="0"/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3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 smtClean="0"/>
              <a:t>3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3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 smtClean="0"/>
              <a:t>1</a:t>
            </a:r>
            <a:endParaRPr lang="es-ES" sz="3400" baseline="30000" dirty="0"/>
          </a:p>
        </p:txBody>
      </p:sp>
    </p:spTree>
    <p:extLst>
      <p:ext uri="{BB962C8B-B14F-4D97-AF65-F5344CB8AC3E}">
        <p14:creationId xmlns:p14="http://schemas.microsoft.com/office/powerpoint/2010/main" val="1593090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3568" y="4725144"/>
            <a:ext cx="762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“La materia está formada por cuatro elementos: tierra, agua, aire y fuego”. Esta idea prevaleció más de 2000 años.</a:t>
            </a:r>
            <a:endParaRPr lang="es-ES" sz="24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16782" y="692696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1.2. Aristóteles (S. IV a.C.)</a:t>
            </a:r>
            <a:endParaRPr lang="es-ES" sz="4000" dirty="0"/>
          </a:p>
        </p:txBody>
      </p:sp>
      <p:pic>
        <p:nvPicPr>
          <p:cNvPr id="10242" name="Picture 2" descr="https://encrypted-tbn3.gstatic.com/images?q=tbn:ANd9GcRbYcQm-G1_ymJA5qLULCIwEUMSSXHa_tvxW_5XnzKJ4p0F957aP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26221"/>
            <a:ext cx="2160240" cy="27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26987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C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Si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Ge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2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4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/>
              <a:t>2</a:t>
            </a:r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4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 smtClean="0"/>
              <a:t>4 (no metales y semiconductores)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4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812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481504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N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P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As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33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3</a:t>
            </a:r>
            <a:endParaRPr lang="es-ES" sz="3600" baseline="30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5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3</a:t>
            </a:r>
            <a:endParaRPr lang="es-ES" sz="3600" baseline="30000" dirty="0"/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5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 smtClean="0"/>
              <a:t>5 (no metales y semiconductores)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5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 smtClean="0"/>
              <a:t>3</a:t>
            </a:r>
            <a:endParaRPr lang="es-ES" sz="3400" baseline="30000" dirty="0"/>
          </a:p>
        </p:txBody>
      </p:sp>
    </p:spTree>
    <p:extLst>
      <p:ext uri="{BB962C8B-B14F-4D97-AF65-F5344CB8AC3E}">
        <p14:creationId xmlns:p14="http://schemas.microsoft.com/office/powerpoint/2010/main" val="3848376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64842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O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S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Se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34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4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6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4</a:t>
            </a:r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6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/>
              <a:t>6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6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9777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664102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F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Cl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Br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5</a:t>
            </a:r>
            <a:endParaRPr lang="es-ES" sz="3600" baseline="30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7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5</a:t>
            </a:r>
            <a:endParaRPr lang="es-ES" sz="3600" baseline="30000" dirty="0"/>
          </a:p>
          <a:p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7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 smtClean="0"/>
              <a:t>7 (no metales – Halógenos)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7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 smtClean="0"/>
              <a:t>5</a:t>
            </a:r>
            <a:endParaRPr lang="es-ES" sz="3400" baseline="30000" dirty="0"/>
          </a:p>
        </p:txBody>
      </p:sp>
    </p:spTree>
    <p:extLst>
      <p:ext uri="{BB962C8B-B14F-4D97-AF65-F5344CB8AC3E}">
        <p14:creationId xmlns:p14="http://schemas.microsoft.com/office/powerpoint/2010/main" val="1452339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4264"/>
              </p:ext>
            </p:extLst>
          </p:nvPr>
        </p:nvGraphicFramePr>
        <p:xfrm>
          <a:off x="181922" y="1850876"/>
          <a:ext cx="8782567" cy="449150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9638"/>
                <a:gridCol w="1152128"/>
                <a:gridCol w="576064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E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1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He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r>
                        <a:rPr lang="es-ES" sz="3200" dirty="0" smtClean="0">
                          <a:effectLst/>
                          <a:latin typeface="+mn-lt"/>
                        </a:rPr>
                        <a:t>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</a:rPr>
                        <a:t>2</a:t>
                      </a:r>
                      <a:r>
                        <a:rPr lang="es-ES" sz="3200" dirty="0">
                          <a:effectLst/>
                          <a:latin typeface="+mn-lt"/>
                        </a:rPr>
                        <a:t> 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Ne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10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10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3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Ar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18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4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Kr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36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16 CuadroTexto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6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8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275856" y="4683999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6</a:t>
            </a:r>
            <a:endParaRPr lang="es-ES" sz="3600" baseline="30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8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Escribiremos la configuración electrónica de los primeros elementos del </a:t>
            </a:r>
            <a:r>
              <a:rPr lang="es-ES" sz="2400" b="1" dirty="0" smtClean="0"/>
              <a:t>GRUPO </a:t>
            </a:r>
            <a:r>
              <a:rPr lang="es-ES" sz="2400" dirty="0" smtClean="0"/>
              <a:t>1</a:t>
            </a:r>
            <a:r>
              <a:rPr lang="es-ES" sz="2400" b="1" dirty="0"/>
              <a:t>8</a:t>
            </a:r>
            <a:r>
              <a:rPr lang="es-ES" sz="2400" b="1" dirty="0" smtClean="0"/>
              <a:t> (Gases Nobles)</a:t>
            </a:r>
            <a:r>
              <a:rPr lang="es-ES" sz="2400" dirty="0" smtClean="0"/>
              <a:t>: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8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 smtClean="0"/>
              <a:t>1s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2p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3p</a:t>
            </a:r>
            <a:r>
              <a:rPr lang="es-ES" sz="3400" baseline="30000" dirty="0" smtClean="0"/>
              <a:t>6</a:t>
            </a:r>
            <a:r>
              <a:rPr lang="es-ES" sz="3400" dirty="0" smtClean="0"/>
              <a:t>3d</a:t>
            </a:r>
            <a:r>
              <a:rPr lang="es-ES" sz="3400" baseline="30000" dirty="0" smtClean="0"/>
              <a:t>10</a:t>
            </a:r>
            <a:r>
              <a:rPr lang="es-ES" sz="3400" dirty="0" smtClean="0"/>
              <a:t>4s</a:t>
            </a:r>
            <a:r>
              <a:rPr lang="es-ES" sz="3400" baseline="30000" dirty="0" smtClean="0"/>
              <a:t>2</a:t>
            </a:r>
            <a:r>
              <a:rPr lang="es-ES" sz="3400" dirty="0" smtClean="0"/>
              <a:t>4p</a:t>
            </a:r>
            <a:r>
              <a:rPr lang="es-ES" sz="3400" baseline="30000" dirty="0"/>
              <a:t>6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288407" y="292494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endParaRPr lang="es-ES" sz="3600" baseline="30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8008091" y="2924942"/>
            <a:ext cx="52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3021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26" grpId="0"/>
      <p:bldP spid="27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18456" y="39836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Observamos que: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Elementos de un mismo periodo tienen sus electrones de valencia en la misma capa.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23890"/>
              </p:ext>
            </p:extLst>
          </p:nvPr>
        </p:nvGraphicFramePr>
        <p:xfrm>
          <a:off x="251520" y="2708920"/>
          <a:ext cx="6401566" cy="2660015"/>
        </p:xfrm>
        <a:graphic>
          <a:graphicData uri="http://schemas.openxmlformats.org/drawingml/2006/table">
            <a:tbl>
              <a:tblPr firstRow="1" firstCol="1" bandRow="1"/>
              <a:tblGrid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5509"/>
                <a:gridCol w="356110"/>
                <a:gridCol w="356110"/>
                <a:gridCol w="356110"/>
                <a:gridCol w="356110"/>
              </a:tblGrid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6" name="5 Conector recto de flecha"/>
          <p:cNvCxnSpPr/>
          <p:nvPr/>
        </p:nvCxnSpPr>
        <p:spPr>
          <a:xfrm>
            <a:off x="395536" y="2852936"/>
            <a:ext cx="67687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>
            <a:off x="395536" y="3284984"/>
            <a:ext cx="6768752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395536" y="3645024"/>
            <a:ext cx="6768752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395536" y="4005064"/>
            <a:ext cx="67687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95536" y="4437112"/>
            <a:ext cx="676875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395536" y="4797152"/>
            <a:ext cx="6768752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7297588" y="2497377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297588" y="335263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FFC000"/>
                </a:solidFill>
              </a:rPr>
              <a:t>3</a:t>
            </a:r>
            <a:endParaRPr lang="es-ES" sz="3200" dirty="0">
              <a:solidFill>
                <a:srgbClr val="FFC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284404" y="2962880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00B050"/>
                </a:solidFill>
              </a:rPr>
              <a:t>2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7297588" y="371267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7297588" y="450476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284404" y="4061968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95536" y="580526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</a:t>
            </a:r>
            <a:endParaRPr lang="es-ES" sz="3200" b="1" dirty="0"/>
          </a:p>
        </p:txBody>
      </p:sp>
      <p:sp>
        <p:nvSpPr>
          <p:cNvPr id="20" name="19 Cerrar llave"/>
          <p:cNvSpPr/>
          <p:nvPr/>
        </p:nvSpPr>
        <p:spPr>
          <a:xfrm rot="5400000">
            <a:off x="439713" y="5345387"/>
            <a:ext cx="231326" cy="6884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errar llave"/>
          <p:cNvSpPr/>
          <p:nvPr/>
        </p:nvSpPr>
        <p:spPr>
          <a:xfrm rot="5400000">
            <a:off x="5464450" y="4619834"/>
            <a:ext cx="231324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Cerrar llave"/>
          <p:cNvSpPr/>
          <p:nvPr/>
        </p:nvSpPr>
        <p:spPr>
          <a:xfrm rot="5400000">
            <a:off x="2620134" y="3967512"/>
            <a:ext cx="231324" cy="338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CuadroTexto"/>
          <p:cNvSpPr txBox="1"/>
          <p:nvPr/>
        </p:nvSpPr>
        <p:spPr>
          <a:xfrm>
            <a:off x="5369024" y="580526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2483768" y="5832605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d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8456" y="1666380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También podemos distinguir bloques de grupos dependiendo del último subnivel electrónico.</a:t>
            </a:r>
          </a:p>
        </p:txBody>
      </p:sp>
    </p:spTree>
    <p:extLst>
      <p:ext uri="{BB962C8B-B14F-4D97-AF65-F5344CB8AC3E}">
        <p14:creationId xmlns:p14="http://schemas.microsoft.com/office/powerpoint/2010/main" val="76812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Elementos de un mismo grupo tienen el mismo número de electrones de valencia.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75183"/>
              </p:ext>
            </p:extLst>
          </p:nvPr>
        </p:nvGraphicFramePr>
        <p:xfrm>
          <a:off x="750876" y="2691567"/>
          <a:ext cx="6629440" cy="2660015"/>
        </p:xfrm>
        <a:graphic>
          <a:graphicData uri="http://schemas.openxmlformats.org/drawingml/2006/table">
            <a:tbl>
              <a:tblPr firstRow="1" firstCol="1" bandRow="1"/>
              <a:tblGrid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164"/>
                <a:gridCol w="368786"/>
                <a:gridCol w="368786"/>
                <a:gridCol w="368786"/>
                <a:gridCol w="368786"/>
              </a:tblGrid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6" name="5 Conector recto de flecha"/>
          <p:cNvCxnSpPr/>
          <p:nvPr/>
        </p:nvCxnSpPr>
        <p:spPr>
          <a:xfrm>
            <a:off x="894892" y="2835583"/>
            <a:ext cx="0" cy="288032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>
            <a:off x="1267036" y="3149383"/>
            <a:ext cx="0" cy="256652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5351587" y="3237914"/>
            <a:ext cx="0" cy="2333973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42864" y="5715903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099559" y="5601892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3</a:t>
            </a:r>
            <a:endParaRPr lang="es-ES" sz="3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117676" y="5715903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2</a:t>
            </a:r>
            <a:endParaRPr lang="es-ES" sz="3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5455618" y="5599629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617569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81565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cxnSp>
        <p:nvCxnSpPr>
          <p:cNvPr id="27" name="26 Conector recto de flecha"/>
          <p:cNvCxnSpPr/>
          <p:nvPr/>
        </p:nvCxnSpPr>
        <p:spPr>
          <a:xfrm>
            <a:off x="5707646" y="3265656"/>
            <a:ext cx="0" cy="2333973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>
            <a:off x="6067686" y="3267919"/>
            <a:ext cx="0" cy="2333973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6427726" y="3278667"/>
            <a:ext cx="0" cy="2333973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6787766" y="3278667"/>
            <a:ext cx="0" cy="2333973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7147806" y="2835583"/>
            <a:ext cx="0" cy="2777057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CuadroTexto"/>
          <p:cNvSpPr txBox="1"/>
          <p:nvPr/>
        </p:nvSpPr>
        <p:spPr>
          <a:xfrm>
            <a:off x="6535738" y="5571886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7</a:t>
            </a:r>
            <a:endParaRPr lang="es-ES" sz="3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689577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8</a:t>
            </a:r>
            <a:endParaRPr lang="es-ES" sz="3200" dirty="0"/>
          </a:p>
        </p:txBody>
      </p:sp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207440"/>
              </p:ext>
            </p:extLst>
          </p:nvPr>
        </p:nvGraphicFramePr>
        <p:xfrm>
          <a:off x="663514" y="1844824"/>
          <a:ext cx="6736320" cy="701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  <a:gridCol w="374240"/>
              </a:tblGrid>
              <a:tr h="32128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6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36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REGLA DEL OCTETO</a:t>
            </a:r>
            <a:r>
              <a:rPr lang="es-ES" sz="2400" dirty="0" smtClean="0"/>
              <a:t>: se observa en la naturaleza que </a:t>
            </a:r>
            <a:r>
              <a:rPr lang="es-ES" sz="2400" b="1" dirty="0" smtClean="0"/>
              <a:t>los átomos tienden a tener su última capa electrónica completa</a:t>
            </a:r>
            <a:r>
              <a:rPr lang="es-ES" sz="2400" dirty="0" smtClean="0"/>
              <a:t>. </a:t>
            </a:r>
          </a:p>
        </p:txBody>
      </p:sp>
      <p:graphicFrame>
        <p:nvGraphicFramePr>
          <p:cNvPr id="46" name="4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22998"/>
              </p:ext>
            </p:extLst>
          </p:nvPr>
        </p:nvGraphicFramePr>
        <p:xfrm>
          <a:off x="181922" y="1850876"/>
          <a:ext cx="8639615" cy="4491505"/>
        </p:xfrm>
        <a:graphic>
          <a:graphicData uri="http://schemas.openxmlformats.org/drawingml/2006/table">
            <a:tbl>
              <a:tblPr firstRow="1" firstCol="1" bandRow="1" bandCol="1">
                <a:tableStyleId>{21E4AEA4-8DFA-4A89-87EB-49C32662AFE0}</a:tableStyleId>
              </a:tblPr>
              <a:tblGrid>
                <a:gridCol w="1149718"/>
                <a:gridCol w="770196"/>
                <a:gridCol w="4630404"/>
                <a:gridCol w="208929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/>
                        </a:rPr>
                        <a:t>¿Cómo tener</a:t>
                      </a:r>
                      <a:r>
                        <a:rPr lang="es-ES" sz="1800" baseline="0" dirty="0" smtClean="0">
                          <a:effectLst/>
                        </a:rPr>
                        <a:t> completa la última capa? Buscará…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H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 </a:t>
                      </a:r>
                      <a:r>
                        <a:rPr lang="es-ES" sz="3200" dirty="0" smtClean="0">
                          <a:effectLst/>
                        </a:rPr>
                        <a:t>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dirty="0"/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K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19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Mg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12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C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7" name="46 CuadroTexto"/>
          <p:cNvSpPr txBox="1"/>
          <p:nvPr/>
        </p:nvSpPr>
        <p:spPr>
          <a:xfrm>
            <a:off x="2339752" y="2926809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2339752" y="3789040"/>
            <a:ext cx="415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4s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6774110" y="298836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ganar 1 </a:t>
            </a:r>
            <a:r>
              <a:rPr lang="es-ES" sz="2800" dirty="0" smtClean="0"/>
              <a:t>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6777880" y="3850595"/>
            <a:ext cx="189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</a:t>
            </a:r>
            <a:r>
              <a:rPr lang="es-ES" sz="2800" dirty="0" smtClean="0"/>
              <a:t>perder </a:t>
            </a:r>
            <a:r>
              <a:rPr lang="es-ES" sz="2800" dirty="0"/>
              <a:t>1 </a:t>
            </a:r>
            <a:r>
              <a:rPr lang="es-ES" sz="2800" dirty="0" smtClean="0"/>
              <a:t>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2339752" y="4683998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endParaRPr lang="es-ES" sz="3600" baseline="30000" dirty="0"/>
          </a:p>
        </p:txBody>
      </p:sp>
      <p:sp>
        <p:nvSpPr>
          <p:cNvPr id="52" name="51 CuadroTexto"/>
          <p:cNvSpPr txBox="1"/>
          <p:nvPr/>
        </p:nvSpPr>
        <p:spPr>
          <a:xfrm>
            <a:off x="6800700" y="4683998"/>
            <a:ext cx="189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</a:t>
            </a:r>
            <a:r>
              <a:rPr lang="es-ES" sz="2800" dirty="0" smtClean="0"/>
              <a:t>perder 2 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2342034" y="558924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2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6790034" y="5650795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ganar </a:t>
            </a:r>
            <a:r>
              <a:rPr lang="es-ES" sz="2800" dirty="0" smtClean="0"/>
              <a:t>4 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50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4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58773"/>
              </p:ext>
            </p:extLst>
          </p:nvPr>
        </p:nvGraphicFramePr>
        <p:xfrm>
          <a:off x="170277" y="850993"/>
          <a:ext cx="8639615" cy="4491505"/>
        </p:xfrm>
        <a:graphic>
          <a:graphicData uri="http://schemas.openxmlformats.org/drawingml/2006/table">
            <a:tbl>
              <a:tblPr firstRow="1" firstCol="1" bandRow="1" bandCol="1">
                <a:tableStyleId>{21E4AEA4-8DFA-4A89-87EB-49C32662AFE0}</a:tableStyleId>
              </a:tblPr>
              <a:tblGrid>
                <a:gridCol w="1149718"/>
                <a:gridCol w="770196"/>
                <a:gridCol w="4630404"/>
                <a:gridCol w="208929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/>
                        </a:rPr>
                        <a:t>¿Cómo tener</a:t>
                      </a:r>
                      <a:r>
                        <a:rPr lang="es-ES" sz="1800" baseline="0" dirty="0" smtClean="0">
                          <a:effectLst/>
                        </a:rPr>
                        <a:t> completa la última capa? Buscará…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N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 </a:t>
                      </a:r>
                      <a:r>
                        <a:rPr lang="es-ES" sz="3200" dirty="0" smtClean="0">
                          <a:effectLst/>
                        </a:rPr>
                        <a:t>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dirty="0"/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S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16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Br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35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Ar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18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9" name="48 CuadroTexto"/>
          <p:cNvSpPr txBox="1"/>
          <p:nvPr/>
        </p:nvSpPr>
        <p:spPr>
          <a:xfrm>
            <a:off x="6790034" y="2038131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ganar </a:t>
            </a:r>
            <a:r>
              <a:rPr lang="es-ES" sz="2800" dirty="0" smtClean="0"/>
              <a:t>3 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6793804" y="2900362"/>
            <a:ext cx="189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</a:t>
            </a:r>
            <a:r>
              <a:rPr lang="es-ES" sz="2800" dirty="0" smtClean="0"/>
              <a:t>ganar 2 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6816624" y="3733765"/>
            <a:ext cx="189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</a:t>
            </a:r>
            <a:r>
              <a:rPr lang="es-ES" sz="2800" dirty="0" smtClean="0"/>
              <a:t>ganar </a:t>
            </a:r>
            <a:r>
              <a:rPr lang="es-ES" sz="2800" dirty="0"/>
              <a:t>1</a:t>
            </a:r>
            <a:r>
              <a:rPr lang="es-ES" sz="2800" dirty="0" smtClean="0"/>
              <a:t> e</a:t>
            </a:r>
            <a:r>
              <a:rPr lang="es-ES" sz="2800" baseline="30000" dirty="0" smtClean="0"/>
              <a:t>-</a:t>
            </a:r>
            <a:endParaRPr lang="es-ES" sz="2800" baseline="30000" dirty="0">
              <a:latin typeface="Times New Roman"/>
              <a:ea typeface="Times New Roman"/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6805958" y="442356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 </a:t>
            </a:r>
            <a:r>
              <a:rPr lang="es-ES" sz="2800" dirty="0" smtClean="0"/>
              <a:t>quedarse como está</a:t>
            </a:r>
            <a:endParaRPr lang="es-ES" sz="2800" dirty="0">
              <a:latin typeface="Times New Roman"/>
              <a:ea typeface="Times New Roman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267744" y="191502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3</a:t>
            </a:r>
            <a:endParaRPr lang="es-ES" sz="3600" baseline="300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267744" y="277358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4</a:t>
            </a:r>
            <a:endParaRPr lang="es-ES" sz="3600" baseline="30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123728" y="3733765"/>
            <a:ext cx="527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1s</a:t>
            </a:r>
            <a:r>
              <a:rPr lang="es-ES" sz="3200" baseline="30000" dirty="0" smtClean="0"/>
              <a:t>2</a:t>
            </a:r>
            <a:r>
              <a:rPr lang="es-ES" sz="3200" dirty="0" smtClean="0"/>
              <a:t>2s</a:t>
            </a:r>
            <a:r>
              <a:rPr lang="es-ES" sz="3200" baseline="30000" dirty="0" smtClean="0"/>
              <a:t>2</a:t>
            </a:r>
            <a:r>
              <a:rPr lang="es-ES" sz="3200" dirty="0" smtClean="0"/>
              <a:t>2p</a:t>
            </a:r>
            <a:r>
              <a:rPr lang="es-ES" sz="3200" baseline="30000" dirty="0" smtClean="0"/>
              <a:t>6</a:t>
            </a:r>
            <a:r>
              <a:rPr lang="es-ES" sz="3200" dirty="0" smtClean="0"/>
              <a:t>3s</a:t>
            </a:r>
            <a:r>
              <a:rPr lang="es-ES" sz="3200" baseline="30000" dirty="0" smtClean="0"/>
              <a:t>2</a:t>
            </a:r>
            <a:r>
              <a:rPr lang="es-ES" sz="3200" dirty="0" smtClean="0"/>
              <a:t>3p</a:t>
            </a:r>
            <a:r>
              <a:rPr lang="es-ES" sz="3200" baseline="30000" dirty="0" smtClean="0"/>
              <a:t>6</a:t>
            </a:r>
            <a:r>
              <a:rPr lang="es-ES" sz="3200" dirty="0" smtClean="0"/>
              <a:t>3d</a:t>
            </a:r>
            <a:r>
              <a:rPr lang="es-ES" sz="3200" baseline="30000" dirty="0" smtClean="0"/>
              <a:t>10</a:t>
            </a:r>
            <a:r>
              <a:rPr lang="es-ES" sz="3200" dirty="0" smtClean="0"/>
              <a:t>4s</a:t>
            </a:r>
            <a:r>
              <a:rPr lang="es-ES" sz="3200" baseline="30000" dirty="0" smtClean="0"/>
              <a:t>2</a:t>
            </a:r>
            <a:r>
              <a:rPr lang="es-ES" sz="3200" dirty="0" smtClean="0"/>
              <a:t>4p</a:t>
            </a:r>
            <a:r>
              <a:rPr lang="es-ES" sz="3200" baseline="30000" dirty="0" smtClean="0"/>
              <a:t>5</a:t>
            </a:r>
            <a:endParaRPr lang="es-ES" sz="3200" baseline="300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267744" y="457745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6</a:t>
            </a:r>
            <a:r>
              <a:rPr lang="es-ES" sz="3600" dirty="0" smtClean="0"/>
              <a:t>3s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3p</a:t>
            </a:r>
            <a:r>
              <a:rPr lang="es-ES" sz="3600" baseline="30000" dirty="0" smtClean="0"/>
              <a:t>6</a:t>
            </a:r>
            <a:endParaRPr lang="es-E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210503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12" grpId="0"/>
      <p:bldP spid="13" grpId="0"/>
      <p:bldP spid="14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48404"/>
              </p:ext>
            </p:extLst>
          </p:nvPr>
        </p:nvGraphicFramePr>
        <p:xfrm>
          <a:off x="647366" y="3573016"/>
          <a:ext cx="7521218" cy="1706555"/>
        </p:xfrm>
        <a:graphic>
          <a:graphicData uri="http://schemas.openxmlformats.org/drawingml/2006/table">
            <a:tbl>
              <a:tblPr firstRow="1" firstCol="1" bandRow="1"/>
              <a:tblGrid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7689"/>
                <a:gridCol w="418393"/>
                <a:gridCol w="418393"/>
                <a:gridCol w="418393"/>
                <a:gridCol w="418393"/>
              </a:tblGrid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0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6" name="5 Conector recto de flecha"/>
          <p:cNvCxnSpPr/>
          <p:nvPr/>
        </p:nvCxnSpPr>
        <p:spPr>
          <a:xfrm>
            <a:off x="828198" y="3901604"/>
            <a:ext cx="0" cy="1847897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>
            <a:off x="1256054" y="3939337"/>
            <a:ext cx="0" cy="1810164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15938" y="5749501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</a:t>
            </a:r>
            <a:endParaRPr lang="es-ES" sz="3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105162" y="5749499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2</a:t>
            </a:r>
            <a:endParaRPr lang="es-ES" sz="3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6102008" y="5436520"/>
            <a:ext cx="360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6909427" y="5443780"/>
            <a:ext cx="4608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2</a:t>
            </a:r>
            <a:endParaRPr lang="es-ES" sz="3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480708" y="5443779"/>
            <a:ext cx="4526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3</a:t>
            </a:r>
            <a:endParaRPr lang="es-ES" sz="3200" dirty="0"/>
          </a:p>
        </p:txBody>
      </p:sp>
      <p:cxnSp>
        <p:nvCxnSpPr>
          <p:cNvPr id="27" name="26 Conector recto de flecha"/>
          <p:cNvCxnSpPr/>
          <p:nvPr/>
        </p:nvCxnSpPr>
        <p:spPr>
          <a:xfrm>
            <a:off x="6305940" y="3946398"/>
            <a:ext cx="0" cy="149738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>
            <a:off x="6674166" y="3946398"/>
            <a:ext cx="0" cy="149738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7114382" y="3946398"/>
            <a:ext cx="0" cy="149738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7524328" y="3946398"/>
            <a:ext cx="0" cy="149738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8028384" y="3662133"/>
            <a:ext cx="0" cy="178164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CuadroTexto"/>
          <p:cNvSpPr txBox="1"/>
          <p:nvPr/>
        </p:nvSpPr>
        <p:spPr>
          <a:xfrm>
            <a:off x="7344308" y="5447114"/>
            <a:ext cx="360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</a:t>
            </a:r>
            <a:endParaRPr lang="es-ES" sz="3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7840924" y="5457113"/>
            <a:ext cx="3749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</a:t>
            </a:r>
            <a:endParaRPr lang="es-ES" sz="3200" dirty="0"/>
          </a:p>
        </p:txBody>
      </p:sp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663277"/>
              </p:ext>
            </p:extLst>
          </p:nvPr>
        </p:nvGraphicFramePr>
        <p:xfrm>
          <a:off x="736421" y="2780928"/>
          <a:ext cx="7434288" cy="701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13016"/>
                <a:gridCol w="428164"/>
                <a:gridCol w="397868"/>
                <a:gridCol w="413016"/>
                <a:gridCol w="413016"/>
                <a:gridCol w="413016"/>
                <a:gridCol w="413016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es-E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s-E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1 Rectángulo"/>
          <p:cNvSpPr/>
          <p:nvPr/>
        </p:nvSpPr>
        <p:spPr>
          <a:xfrm>
            <a:off x="660876" y="692696"/>
            <a:ext cx="80155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Eso se traduce a:</a:t>
            </a:r>
          </a:p>
          <a:p>
            <a:pPr marL="342900" indent="-342900" algn="just">
              <a:buFontTx/>
              <a:buChar char="-"/>
            </a:pPr>
            <a:r>
              <a:rPr lang="es-ES" sz="2400" dirty="0" smtClean="0"/>
              <a:t>Los elementos H, He, Li y Be </a:t>
            </a:r>
            <a:r>
              <a:rPr lang="es-ES" sz="2400" dirty="0"/>
              <a:t>tienden a tener 2 electrones (completar la capa </a:t>
            </a:r>
            <a:r>
              <a:rPr lang="es-ES" sz="2400" dirty="0" smtClean="0"/>
              <a:t>1s</a:t>
            </a:r>
            <a:r>
              <a:rPr lang="es-ES" sz="2400" baseline="30000" dirty="0" smtClean="0"/>
              <a:t>2</a:t>
            </a:r>
            <a:r>
              <a:rPr lang="es-ES" sz="2400" dirty="0" smtClean="0"/>
              <a:t>).</a:t>
            </a:r>
            <a:endParaRPr lang="es-ES" sz="2400" dirty="0"/>
          </a:p>
          <a:p>
            <a:pPr marL="342900" indent="-342900" algn="just">
              <a:buFontTx/>
              <a:buChar char="-"/>
            </a:pPr>
            <a:r>
              <a:rPr lang="es-ES" sz="2400" dirty="0" smtClean="0"/>
              <a:t>El resto de elementos de los grupos 1, 2, 13, …, 18 tienden a tener 8 electrones (completar la capa p</a:t>
            </a:r>
            <a:r>
              <a:rPr lang="es-ES" sz="2400" baseline="30000" dirty="0" smtClean="0"/>
              <a:t>6</a:t>
            </a:r>
            <a:r>
              <a:rPr lang="es-ES" sz="2400" dirty="0" smtClean="0"/>
              <a:t>).</a:t>
            </a:r>
            <a:endParaRPr lang="es-ES" sz="2400" dirty="0"/>
          </a:p>
        </p:txBody>
      </p:sp>
      <p:cxnSp>
        <p:nvCxnSpPr>
          <p:cNvPr id="24" name="23 Conector recto de flecha"/>
          <p:cNvCxnSpPr/>
          <p:nvPr/>
        </p:nvCxnSpPr>
        <p:spPr>
          <a:xfrm>
            <a:off x="828198" y="3728349"/>
            <a:ext cx="1631778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CuadroTexto"/>
          <p:cNvSpPr txBox="1"/>
          <p:nvPr/>
        </p:nvSpPr>
        <p:spPr>
          <a:xfrm>
            <a:off x="2501398" y="3374278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</a:t>
            </a:r>
            <a:endParaRPr lang="es-ES" sz="3200" dirty="0"/>
          </a:p>
        </p:txBody>
      </p:sp>
      <p:sp>
        <p:nvSpPr>
          <p:cNvPr id="33" name="32 Rectángulo"/>
          <p:cNvSpPr/>
          <p:nvPr/>
        </p:nvSpPr>
        <p:spPr>
          <a:xfrm>
            <a:off x="332918" y="6334274"/>
            <a:ext cx="263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FF0000"/>
                </a:solidFill>
              </a:rPr>
              <a:t>p</a:t>
            </a:r>
            <a:r>
              <a:rPr lang="es-ES" sz="2400" dirty="0" smtClean="0">
                <a:solidFill>
                  <a:srgbClr val="FF0000"/>
                </a:solidFill>
              </a:rPr>
              <a:t>erder electrones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5422529" y="6065341"/>
            <a:ext cx="2634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B0F0"/>
                </a:solidFill>
              </a:rPr>
              <a:t>g</a:t>
            </a:r>
            <a:r>
              <a:rPr lang="es-ES" sz="2400" dirty="0" smtClean="0">
                <a:solidFill>
                  <a:srgbClr val="00B0F0"/>
                </a:solidFill>
              </a:rPr>
              <a:t>anar electrones</a:t>
            </a:r>
            <a:endParaRPr lang="es-ES" sz="2400" dirty="0">
              <a:solidFill>
                <a:srgbClr val="00B0F0"/>
              </a:solidFill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7704348" y="5918777"/>
            <a:ext cx="16138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solidFill>
                  <a:srgbClr val="FFC000"/>
                </a:solidFill>
              </a:rPr>
              <a:t>Ni ganar</a:t>
            </a:r>
          </a:p>
          <a:p>
            <a:pPr algn="just"/>
            <a:r>
              <a:rPr lang="es-ES" sz="2400" dirty="0" smtClean="0">
                <a:solidFill>
                  <a:srgbClr val="FFC000"/>
                </a:solidFill>
              </a:rPr>
              <a:t>ni perder</a:t>
            </a:r>
            <a:endParaRPr lang="es-E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36" grpId="0"/>
      <p:bldP spid="37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9398" y="1556792"/>
            <a:ext cx="5290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Dos leyes científicas recientes a él, las </a:t>
            </a:r>
            <a:r>
              <a:rPr lang="es-ES" sz="2400" b="1" dirty="0" smtClean="0"/>
              <a:t>Leyes Ponderales</a:t>
            </a:r>
            <a:r>
              <a:rPr lang="es-ES" sz="2400" dirty="0" smtClean="0"/>
              <a:t>, ayudaron a Dalton a retomar el modelo atomista de Demócrito. Estas leyes fueron: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716782" y="47667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1.3. DALTON (1808)</a:t>
            </a:r>
            <a:endParaRPr lang="es-ES" sz="4000" dirty="0"/>
          </a:p>
        </p:txBody>
      </p:sp>
      <p:pic>
        <p:nvPicPr>
          <p:cNvPr id="11266" name="Picture 2" descr="https://encrypted-tbn2.gstatic.com/images?q=tbn:ANd9GcSfkJFFBgU8ORhAYmqYpJh1jQ3h3jz3rBMBnjwcevfdw6cePNhRk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448272" cy="30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89398" y="3867439"/>
            <a:ext cx="8203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Ley de la conservación de la masa o ley de Lavoisier</a:t>
            </a:r>
            <a:r>
              <a:rPr lang="es-ES" sz="2400" dirty="0" smtClean="0"/>
              <a:t>:</a:t>
            </a:r>
          </a:p>
          <a:p>
            <a:pPr algn="just"/>
            <a:r>
              <a:rPr lang="es-ES" sz="2400" dirty="0" smtClean="0"/>
              <a:t>“En una reacción química, la masa total de los reactivos (lo que hay antes) es igual a la masa total de los productos (lo que hay después)”.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691680" y="5437099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Reactivo </a:t>
            </a:r>
            <a:r>
              <a:rPr lang="es-ES" sz="2400" dirty="0"/>
              <a:t>1 + Reactivo 2 </a:t>
            </a:r>
            <a:r>
              <a:rPr lang="es-ES" sz="2400" dirty="0">
                <a:sym typeface="Wingdings" pitchFamily="2" charset="2"/>
              </a:rPr>
              <a:t> Producto 1 + Producto 2</a:t>
            </a:r>
            <a:endParaRPr lang="es-ES" sz="2400" dirty="0"/>
          </a:p>
        </p:txBody>
      </p:sp>
      <p:sp>
        <p:nvSpPr>
          <p:cNvPr id="8" name="7 Rectángulo"/>
          <p:cNvSpPr/>
          <p:nvPr/>
        </p:nvSpPr>
        <p:spPr>
          <a:xfrm>
            <a:off x="1907704" y="5954679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m</a:t>
            </a:r>
            <a:r>
              <a:rPr lang="es-ES" sz="2400" dirty="0" smtClean="0"/>
              <a:t>asa(R1) + masa(R2) </a:t>
            </a:r>
            <a:r>
              <a:rPr lang="es-ES" sz="2400" dirty="0" smtClean="0">
                <a:sym typeface="Wingdings" pitchFamily="2" charset="2"/>
              </a:rPr>
              <a:t>= masa(P1) + masa(P2)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607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60875" y="2852936"/>
            <a:ext cx="8015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Veamos ahora de qué tres formas, dos o más átomos se unen para formar moléculas o redes cristalinas.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112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0642" y="1736881"/>
            <a:ext cx="8203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Se produce </a:t>
            </a:r>
            <a:r>
              <a:rPr lang="es-ES" sz="2400" b="1" dirty="0" smtClean="0"/>
              <a:t>entre</a:t>
            </a:r>
            <a:r>
              <a:rPr lang="es-ES" sz="2400" dirty="0" smtClean="0"/>
              <a:t> un elemento que tiende a perder electrones (</a:t>
            </a:r>
            <a:r>
              <a:rPr lang="es-ES" sz="2400" b="1" dirty="0" smtClean="0"/>
              <a:t>metal</a:t>
            </a:r>
            <a:r>
              <a:rPr lang="es-ES" sz="2400" dirty="0" smtClean="0"/>
              <a:t>) y un elemento que tiende a ganar electrones (</a:t>
            </a:r>
            <a:r>
              <a:rPr lang="es-ES" sz="2400" b="1" dirty="0" smtClean="0"/>
              <a:t>no metal</a:t>
            </a:r>
            <a:r>
              <a:rPr lang="es-ES" sz="2400" dirty="0" smtClean="0"/>
              <a:t>), de tal manera que el elemento no metálico </a:t>
            </a:r>
            <a:r>
              <a:rPr lang="es-ES" sz="2400" b="1" dirty="0" smtClean="0"/>
              <a:t>roba electrones</a:t>
            </a:r>
            <a:r>
              <a:rPr lang="es-ES" sz="2400" dirty="0" smtClean="0"/>
              <a:t> al elemento metálico, consiguiendo así ambos completar su última capa electrónica.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2.2. ENLACE IÓNICO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89398" y="3867439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Tras este robo de electrones, los átomos pasan a ser </a:t>
            </a:r>
            <a:r>
              <a:rPr lang="es-ES" sz="2400" b="1" dirty="0" smtClean="0"/>
              <a:t>iones</a:t>
            </a:r>
            <a:r>
              <a:rPr lang="es-ES" sz="2400" dirty="0" smtClean="0"/>
              <a:t>, uniéndose éstos por atracción eléctrica, dando lugar a una </a:t>
            </a:r>
            <a:r>
              <a:rPr lang="es-ES" sz="2400" b="1" dirty="0" smtClean="0"/>
              <a:t>red cristalina</a:t>
            </a:r>
            <a:r>
              <a:rPr lang="es-ES" sz="2400" dirty="0" smtClean="0"/>
              <a:t> o </a:t>
            </a:r>
            <a:r>
              <a:rPr lang="es-ES" sz="2400" b="1" dirty="0" smtClean="0"/>
              <a:t>cristales iónicos</a:t>
            </a:r>
          </a:p>
        </p:txBody>
      </p:sp>
    </p:spTree>
    <p:extLst>
      <p:ext uri="{BB962C8B-B14F-4D97-AF65-F5344CB8AC3E}">
        <p14:creationId xmlns:p14="http://schemas.microsoft.com/office/powerpoint/2010/main" val="179073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973"/>
            <a:ext cx="11334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0648"/>
            <a:ext cx="9906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588606" y="345654"/>
            <a:ext cx="224954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72" y="2329764"/>
            <a:ext cx="11334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748" y="2396439"/>
            <a:ext cx="9906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4613031" y="2470524"/>
            <a:ext cx="224954" cy="144016"/>
          </a:xfrm>
          <a:prstGeom prst="ellipse">
            <a:avLst/>
          </a:prstGeom>
          <a:solidFill>
            <a:srgbClr val="00B050"/>
          </a:solidFill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3 Conector recto de flecha"/>
          <p:cNvCxnSpPr/>
          <p:nvPr/>
        </p:nvCxnSpPr>
        <p:spPr>
          <a:xfrm>
            <a:off x="4175323" y="2579896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97660"/>
            <a:ext cx="14668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4293096"/>
            <a:ext cx="18954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Flecha derecha"/>
          <p:cNvSpPr/>
          <p:nvPr/>
        </p:nvSpPr>
        <p:spPr>
          <a:xfrm rot="3057516">
            <a:off x="2996508" y="1865995"/>
            <a:ext cx="62172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Flecha derecha"/>
          <p:cNvSpPr/>
          <p:nvPr/>
        </p:nvSpPr>
        <p:spPr>
          <a:xfrm rot="3057516">
            <a:off x="6124382" y="4041068"/>
            <a:ext cx="62172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3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2283 -1.48148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44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L 0.04896 -0.04399 C 0.0592 -0.05371 0.07448 -0.0588 0.09045 -0.0588 C 0.10868 -0.0588 0.12326 -0.05371 0.13368 -0.04399 L 0.18281 4.44444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3.7037E-7 L -0.04861 -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2283 -1.48148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44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L 0.04896 -0.04399 C 0.0592 -0.05371 0.07448 -0.0588 0.09045 -0.0588 C 0.10868 -0.0588 0.12326 -0.05371 0.13368 -0.04399 L 0.18281 4.44444E-6 " pathEditMode="relative" rAng="0" ptsTypes="FffFF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294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68" y="1124418"/>
            <a:ext cx="52197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86111" y="476672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cristal iónico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75395" y="5067768"/>
            <a:ext cx="820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fórmula </a:t>
            </a:r>
            <a:r>
              <a:rPr lang="es-ES" sz="3600" dirty="0" smtClean="0"/>
              <a:t>“</a:t>
            </a:r>
            <a:r>
              <a:rPr lang="es-ES" sz="3600" b="1" dirty="0" err="1" smtClean="0"/>
              <a:t>NaCl</a:t>
            </a:r>
            <a:r>
              <a:rPr lang="es-ES" sz="3600" dirty="0" smtClean="0"/>
              <a:t>”</a:t>
            </a:r>
            <a:r>
              <a:rPr lang="es-ES" sz="2400" b="1" dirty="0" smtClean="0"/>
              <a:t> </a:t>
            </a:r>
            <a:r>
              <a:rPr lang="es-ES" sz="2400" dirty="0" smtClean="0"/>
              <a:t>no representa a una molécula, sino a la </a:t>
            </a:r>
            <a:r>
              <a:rPr lang="es-ES" sz="2400" b="1" dirty="0" smtClean="0"/>
              <a:t>proporción</a:t>
            </a:r>
            <a:r>
              <a:rPr lang="es-ES" sz="2400" dirty="0" smtClean="0"/>
              <a:t> con la que está presente cada elemento en el cristal (1 a 1, es decir, por cada átomo de sodio, un átomo de cloro).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6668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9398" y="2492896"/>
            <a:ext cx="8203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sólidos</a:t>
            </a:r>
            <a:r>
              <a:rPr lang="es-ES" sz="2400" dirty="0" smtClean="0"/>
              <a:t> a temperatura ambiente.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Tienen </a:t>
            </a:r>
            <a:r>
              <a:rPr lang="es-ES" sz="2400" b="1" dirty="0" smtClean="0"/>
              <a:t>elevados</a:t>
            </a:r>
            <a:r>
              <a:rPr lang="es-ES" sz="2400" dirty="0" smtClean="0"/>
              <a:t> </a:t>
            </a:r>
            <a:r>
              <a:rPr lang="es-ES" sz="2400" b="1" dirty="0" smtClean="0"/>
              <a:t>puntos</a:t>
            </a:r>
            <a:r>
              <a:rPr lang="es-ES" sz="2400" dirty="0" smtClean="0"/>
              <a:t> de </a:t>
            </a:r>
            <a:r>
              <a:rPr lang="es-ES" sz="2400" b="1" dirty="0" smtClean="0"/>
              <a:t>fusión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duros</a:t>
            </a:r>
            <a:r>
              <a:rPr lang="es-ES" sz="2400" dirty="0" smtClean="0"/>
              <a:t> (difíciles de rayar).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frágiles</a:t>
            </a:r>
            <a:r>
              <a:rPr lang="es-ES" sz="2400" dirty="0" smtClean="0"/>
              <a:t> (si se deforman, se rompen).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solubles</a:t>
            </a:r>
            <a:r>
              <a:rPr lang="es-ES" sz="2400" dirty="0" smtClean="0"/>
              <a:t> en agua.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En estado sólido no son conductores eléctricos.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En estado fundido sí son conductores eléctricos.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89398" y="118673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Propiedades de los compuestos iónicos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296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0642" y="1736881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Se produce </a:t>
            </a:r>
            <a:r>
              <a:rPr lang="es-ES" sz="2400" b="1" dirty="0" smtClean="0"/>
              <a:t>entre</a:t>
            </a:r>
            <a:r>
              <a:rPr lang="es-ES" sz="2400" dirty="0" smtClean="0"/>
              <a:t> elementos </a:t>
            </a:r>
            <a:r>
              <a:rPr lang="es-ES" sz="2400" b="1" dirty="0" smtClean="0"/>
              <a:t>no metálicos</a:t>
            </a:r>
            <a:r>
              <a:rPr lang="es-ES" sz="2400" dirty="0" smtClean="0"/>
              <a:t>, que para completar su última capa </a:t>
            </a:r>
            <a:r>
              <a:rPr lang="es-ES" sz="2400" b="1" dirty="0" smtClean="0"/>
              <a:t>comparten electrones</a:t>
            </a:r>
            <a:r>
              <a:rPr lang="es-ES" sz="2400" dirty="0" smtClean="0"/>
              <a:t>, formando moléculas en la mayoría de los casos.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2.3. ENLACE COVALENTE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89398" y="3573016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Para su comprensión, se emplea el </a:t>
            </a:r>
            <a:r>
              <a:rPr lang="es-ES" sz="2400" b="1" dirty="0" smtClean="0"/>
              <a:t>DIAGRAMA DE LEWIS</a:t>
            </a:r>
            <a:r>
              <a:rPr lang="es-ES" sz="2400" dirty="0" smtClean="0"/>
              <a:t>, donde se dibujan los símbolos de los átomos y se rodean de sus electrones de valencia (o x).</a:t>
            </a:r>
            <a:endParaRPr lang="es-E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75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86111" y="476672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Ejemplos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83657" y="1116577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Molécula de flúor F</a:t>
            </a:r>
            <a:r>
              <a:rPr lang="es-ES" sz="2400" baseline="-25000" dirty="0" smtClean="0"/>
              <a:t>2</a:t>
            </a:r>
            <a:endParaRPr lang="es-ES" sz="2400" b="1" baseline="-25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50731">
            <a:off x="4059014" y="973275"/>
            <a:ext cx="10572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00615"/>
              </p:ext>
            </p:extLst>
          </p:nvPr>
        </p:nvGraphicFramePr>
        <p:xfrm>
          <a:off x="699219" y="1959151"/>
          <a:ext cx="7776865" cy="1818190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152128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</a:rPr>
                        <a:t>F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</a:rPr>
                        <a:t>9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s-ES" sz="3200" dirty="0" smtClean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2843808" y="299695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 smtClean="0"/>
              <a:t>5</a:t>
            </a:r>
            <a:endParaRPr lang="es-ES" sz="3600" baseline="30000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7" y="4437112"/>
            <a:ext cx="28956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7" y="4277543"/>
            <a:ext cx="32385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 rot="5400000">
            <a:off x="1800834" y="4834298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87" y="4826099"/>
            <a:ext cx="12382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5884887" y="5900886"/>
            <a:ext cx="30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rgbClr val="0070C0"/>
                </a:solidFill>
              </a:rPr>
              <a:t>-</a:t>
            </a:r>
            <a:r>
              <a:rPr lang="es-ES" sz="2400" dirty="0" smtClean="0">
                <a:solidFill>
                  <a:srgbClr val="0070C0"/>
                </a:solidFill>
              </a:rPr>
              <a:t> es un enlace simple</a:t>
            </a:r>
          </a:p>
        </p:txBody>
      </p:sp>
    </p:spTree>
    <p:extLst>
      <p:ext uri="{BB962C8B-B14F-4D97-AF65-F5344CB8AC3E}">
        <p14:creationId xmlns:p14="http://schemas.microsoft.com/office/powerpoint/2010/main" val="27510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Molécula de agua H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O</a:t>
            </a:r>
            <a:endParaRPr lang="es-ES" sz="2400" b="1" dirty="0" smtClean="0"/>
          </a:p>
        </p:txBody>
      </p:sp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53153"/>
              </p:ext>
            </p:extLst>
          </p:nvPr>
        </p:nvGraphicFramePr>
        <p:xfrm>
          <a:off x="700707" y="1347408"/>
          <a:ext cx="7776865" cy="2709295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152128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+mn-ea"/>
                        </a:rPr>
                        <a:t>H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</a:rPr>
                        <a:t>1</a:t>
                      </a:r>
                      <a:endParaRPr lang="es-ES" sz="3200" dirty="0" smtClean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O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51" y="359428"/>
            <a:ext cx="9429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827003" y="23639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4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5" y="4593545"/>
            <a:ext cx="41814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3" y="4265057"/>
            <a:ext cx="51625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 rot="5400000">
            <a:off x="2016062" y="4870627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Elipse"/>
          <p:cNvSpPr/>
          <p:nvPr/>
        </p:nvSpPr>
        <p:spPr>
          <a:xfrm rot="5400000">
            <a:off x="2879386" y="4870627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53" y="4852903"/>
            <a:ext cx="23241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9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Molécula de amoníaco NH</a:t>
            </a:r>
            <a:r>
              <a:rPr lang="es-ES" sz="2400" baseline="-25000" dirty="0" smtClean="0"/>
              <a:t>3</a:t>
            </a:r>
            <a:endParaRPr lang="es-ES" sz="2400" b="1" dirty="0" smtClean="0"/>
          </a:p>
        </p:txBody>
      </p:sp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407055"/>
              </p:ext>
            </p:extLst>
          </p:nvPr>
        </p:nvGraphicFramePr>
        <p:xfrm>
          <a:off x="700707" y="1347408"/>
          <a:ext cx="7776865" cy="2709295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152128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+mn-ea"/>
                        </a:rPr>
                        <a:t>H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</a:rPr>
                        <a:t>1</a:t>
                      </a:r>
                      <a:endParaRPr lang="es-ES" sz="3200" dirty="0" smtClean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N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7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" name="12 CuadroTexto"/>
          <p:cNvSpPr txBox="1"/>
          <p:nvPr/>
        </p:nvSpPr>
        <p:spPr>
          <a:xfrm>
            <a:off x="2827003" y="23639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1</a:t>
            </a:r>
            <a:endParaRPr lang="es-ES" sz="3600" baseline="30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3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93" y="268941"/>
            <a:ext cx="9429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1" y="4205203"/>
            <a:ext cx="41814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7" y="4169335"/>
            <a:ext cx="51625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 rot="5400000">
            <a:off x="2014574" y="4690282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Elipse"/>
          <p:cNvSpPr/>
          <p:nvPr/>
        </p:nvSpPr>
        <p:spPr>
          <a:xfrm rot="5400000">
            <a:off x="2950678" y="4690282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 rot="11066228">
            <a:off x="2466963" y="5230666"/>
            <a:ext cx="720080" cy="501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00178"/>
            <a:ext cx="21526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4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 animBg="1"/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Molécula de dióxido de carbono CO</a:t>
            </a:r>
            <a:r>
              <a:rPr lang="es-ES" sz="2400" baseline="-25000" dirty="0"/>
              <a:t>2</a:t>
            </a:r>
            <a:endParaRPr lang="es-ES" sz="2400" b="1" dirty="0" smtClean="0"/>
          </a:p>
        </p:txBody>
      </p:sp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25393"/>
              </p:ext>
            </p:extLst>
          </p:nvPr>
        </p:nvGraphicFramePr>
        <p:xfrm>
          <a:off x="700707" y="1347408"/>
          <a:ext cx="7776865" cy="2709295"/>
        </p:xfrm>
        <a:graphic>
          <a:graphicData uri="http://schemas.openxmlformats.org/drawingml/2006/table">
            <a:tbl>
              <a:tblPr firstRow="1" firstCol="1" bandRow="1" bandCol="1">
                <a:tableStyleId>{F5AB1C69-6EDB-4FF4-983F-18BD219EF322}</a:tableStyleId>
              </a:tblPr>
              <a:tblGrid>
                <a:gridCol w="1152128"/>
                <a:gridCol w="576064"/>
                <a:gridCol w="4824536"/>
                <a:gridCol w="1224137"/>
              </a:tblGrid>
              <a:tr h="9270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effectLst/>
                        </a:rPr>
                        <a:t>Símbolo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</a:rPr>
                        <a:t>Z</a:t>
                      </a:r>
                      <a:endParaRPr lang="es-ES" sz="3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configuración electrónica</a:t>
                      </a:r>
                      <a:endParaRPr lang="es-E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electrones de valencia</a:t>
                      </a:r>
                      <a:endParaRPr lang="es-E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+mn-ea"/>
                        </a:rPr>
                        <a:t>C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s-ES" sz="3200" dirty="0" smtClean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91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4000" dirty="0" smtClean="0">
                          <a:effectLst/>
                          <a:latin typeface="+mn-lt"/>
                          <a:ea typeface="Times New Roman"/>
                        </a:rPr>
                        <a:t>O</a:t>
                      </a:r>
                      <a:endParaRPr lang="es-ES" sz="40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8</a:t>
                      </a:r>
                      <a:endParaRPr lang="es-ES" sz="32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 smtClean="0">
                          <a:effectLst/>
                          <a:latin typeface="+mn-lt"/>
                          <a:ea typeface="Times New Roman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13 CuadroTexto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4</a:t>
            </a: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52" y="316566"/>
            <a:ext cx="13430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827003" y="242088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1s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2s</a:t>
            </a:r>
            <a:r>
              <a:rPr lang="es-ES" sz="3600" baseline="30000" dirty="0" smtClean="0"/>
              <a:t>2</a:t>
            </a:r>
            <a:r>
              <a:rPr lang="es-ES" sz="3600" dirty="0" smtClean="0"/>
              <a:t>2p</a:t>
            </a:r>
            <a:r>
              <a:rPr lang="es-ES" sz="3600" baseline="30000" dirty="0"/>
              <a:t>2</a:t>
            </a:r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48" y="4605486"/>
            <a:ext cx="41529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8" y="4354016"/>
            <a:ext cx="51625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Elipse"/>
          <p:cNvSpPr/>
          <p:nvPr/>
        </p:nvSpPr>
        <p:spPr>
          <a:xfrm rot="10800000">
            <a:off x="1763688" y="4797152"/>
            <a:ext cx="720080" cy="355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Elipse"/>
          <p:cNvSpPr/>
          <p:nvPr/>
        </p:nvSpPr>
        <p:spPr>
          <a:xfrm rot="10800000">
            <a:off x="1763687" y="5152740"/>
            <a:ext cx="720080" cy="355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 rot="10800000">
            <a:off x="2987824" y="4849688"/>
            <a:ext cx="720080" cy="355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 rot="10800000">
            <a:off x="2976041" y="5205276"/>
            <a:ext cx="720080" cy="355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78" y="4889203"/>
            <a:ext cx="2657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31 CuadroTexto"/>
          <p:cNvSpPr txBox="1"/>
          <p:nvPr/>
        </p:nvSpPr>
        <p:spPr>
          <a:xfrm>
            <a:off x="5884887" y="5900886"/>
            <a:ext cx="300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0070C0"/>
                </a:solidFill>
              </a:rPr>
              <a:t>=</a:t>
            </a:r>
            <a:r>
              <a:rPr lang="es-ES" sz="2400" dirty="0" smtClean="0">
                <a:solidFill>
                  <a:srgbClr val="0070C0"/>
                </a:solidFill>
              </a:rPr>
              <a:t> es un doble enlace</a:t>
            </a:r>
          </a:p>
        </p:txBody>
      </p:sp>
    </p:spTree>
    <p:extLst>
      <p:ext uri="{BB962C8B-B14F-4D97-AF65-F5344CB8AC3E}">
        <p14:creationId xmlns:p14="http://schemas.microsoft.com/office/powerpoint/2010/main" val="16283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16" grpId="0" animBg="1"/>
      <p:bldP spid="28" grpId="0" animBg="1"/>
      <p:bldP spid="29" grpId="0" animBg="1"/>
      <p:bldP spid="30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s.123rf.com/400wm/400/400/vapi/vapi0906/vapi090600237/5123424-tronco-de-madera-aislado-en-el-fondo-blanc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4" y="3649823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ctividades-mcp.es/gestionresiduos/wp-content/uploads/2012/01/Ceniza-para-reciclar-en-abon-para-plasnt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74" y="38421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4058344" y="4562220"/>
            <a:ext cx="648072" cy="41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956134" y="76069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¿Masa tronco = Masa cenizas?</a:t>
            </a:r>
            <a:endParaRPr lang="es-ES" sz="4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7518276" y="802240"/>
            <a:ext cx="119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FF0000"/>
                </a:solidFill>
              </a:rPr>
              <a:t>NO</a:t>
            </a:r>
            <a:endParaRPr lang="es-E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8" grpId="1"/>
      <p:bldP spid="9" grpId="0"/>
      <p:bldP spid="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9398" y="2492896"/>
            <a:ext cx="8203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Los compuestos moleculares son </a:t>
            </a:r>
            <a:r>
              <a:rPr lang="es-ES" sz="2400" b="1" dirty="0" smtClean="0"/>
              <a:t>gases</a:t>
            </a:r>
            <a:r>
              <a:rPr lang="es-ES" sz="2400" dirty="0" smtClean="0"/>
              <a:t> a temperatura ambientes (excepto el agua).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malos</a:t>
            </a:r>
            <a:r>
              <a:rPr lang="es-ES" sz="2400" dirty="0" smtClean="0"/>
              <a:t> </a:t>
            </a:r>
            <a:r>
              <a:rPr lang="es-ES" sz="2400" b="1" dirty="0" smtClean="0"/>
              <a:t>conductores</a:t>
            </a:r>
            <a:r>
              <a:rPr lang="es-ES" sz="2400" dirty="0" smtClean="0"/>
              <a:t> de la electricidad y del calor.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poco</a:t>
            </a:r>
            <a:r>
              <a:rPr lang="es-ES" sz="2400" dirty="0" smtClean="0"/>
              <a:t> </a:t>
            </a:r>
            <a:r>
              <a:rPr lang="es-ES" sz="2400" b="1" dirty="0" smtClean="0"/>
              <a:t>solubles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Los cristales covalentes son muy </a:t>
            </a:r>
            <a:r>
              <a:rPr lang="es-ES" sz="2400" b="1" dirty="0" smtClean="0"/>
              <a:t>duros</a:t>
            </a:r>
            <a:r>
              <a:rPr lang="es-ES" sz="2400" dirty="0" smtClean="0"/>
              <a:t> (ejemplos: diamante (C), cuarzo (SiO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)).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67544" y="118673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Propiedades de los compuestos covalentes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4794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0642" y="1736881"/>
            <a:ext cx="8203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átomos metálicos tienden a ceder electrones, con lo cual forman iones positivos. Estos iones se ordenan formando una red cristalina metálica, y todos comparten los electrones cedidos, que forman una “</a:t>
            </a:r>
            <a:r>
              <a:rPr lang="es-ES" sz="2400" b="1" dirty="0" smtClean="0"/>
              <a:t>nube electrónica</a:t>
            </a:r>
            <a:r>
              <a:rPr lang="es-ES" sz="2400" dirty="0" smtClean="0"/>
              <a:t>” por toda la red.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2.4. ENLACE METÁLICO</a:t>
            </a:r>
            <a:endParaRPr lang="es-ES" sz="40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89398" y="4005064"/>
            <a:ext cx="820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Veamos como ejemplo al Calcio (Ca), con dos electrones de valencia.</a:t>
            </a:r>
          </a:p>
        </p:txBody>
      </p:sp>
    </p:spTree>
    <p:extLst>
      <p:ext uri="{BB962C8B-B14F-4D97-AF65-F5344CB8AC3E}">
        <p14:creationId xmlns:p14="http://schemas.microsoft.com/office/powerpoint/2010/main" val="3083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2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847725"/>
            <a:ext cx="76485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7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847725"/>
            <a:ext cx="76485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260648"/>
            <a:ext cx="8201025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1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689398" y="2492896"/>
            <a:ext cx="8203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sólidos</a:t>
            </a:r>
            <a:r>
              <a:rPr lang="es-ES" sz="2400" dirty="0" smtClean="0"/>
              <a:t> a temperatura ambiente (excepto el mercurio).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buenos</a:t>
            </a:r>
            <a:r>
              <a:rPr lang="es-ES" sz="2400" dirty="0" smtClean="0"/>
              <a:t> </a:t>
            </a:r>
            <a:r>
              <a:rPr lang="es-ES" sz="2400" b="1" dirty="0" smtClean="0"/>
              <a:t>conductores</a:t>
            </a:r>
            <a:r>
              <a:rPr lang="es-ES" sz="2400" dirty="0" smtClean="0"/>
              <a:t> de la electricidad y del calor.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Son </a:t>
            </a:r>
            <a:r>
              <a:rPr lang="es-ES" sz="2400" b="1" dirty="0" smtClean="0"/>
              <a:t>dúctiles</a:t>
            </a:r>
            <a:r>
              <a:rPr lang="es-ES" sz="2400" dirty="0" smtClean="0"/>
              <a:t> y </a:t>
            </a:r>
            <a:r>
              <a:rPr lang="es-ES" sz="2400" b="1" dirty="0" smtClean="0"/>
              <a:t>maleables</a:t>
            </a:r>
            <a:r>
              <a:rPr lang="es-ES" sz="2400" dirty="0" smtClean="0"/>
              <a:t> (facilidad para transformarlos en hilos y láminas).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400" dirty="0" smtClean="0"/>
              <a:t>Poseen </a:t>
            </a:r>
            <a:r>
              <a:rPr lang="es-ES" sz="2400" b="1" dirty="0" smtClean="0"/>
              <a:t>brillo</a:t>
            </a:r>
            <a:r>
              <a:rPr lang="es-ES" sz="2400" dirty="0" smtClean="0"/>
              <a:t> metálico.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467544" y="118673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Propiedades de los metales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5553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es-ES" sz="4000" dirty="0" smtClean="0"/>
              <a:t>3. SISTEMAS MATERIALES</a:t>
            </a:r>
            <a:endParaRPr lang="es-ES" sz="4000" dirty="0"/>
          </a:p>
        </p:txBody>
      </p:sp>
      <p:pic>
        <p:nvPicPr>
          <p:cNvPr id="3074" name="Picture 2" descr="Resultado de imagen de SISTEMAS MATERIAL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16299"/>
            <a:ext cx="3083675" cy="30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060848"/>
            <a:ext cx="2710834" cy="36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81290"/>
            <a:ext cx="2343180" cy="23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11560" y="621854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3.1. TIPOS DE SISTEMAS MATERIALES</a:t>
            </a:r>
            <a:endParaRPr lang="es-ES" sz="4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23528" y="1329740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 </a:t>
            </a:r>
            <a:r>
              <a:rPr lang="es-ES" sz="2400" dirty="0" smtClean="0">
                <a:solidFill>
                  <a:srgbClr val="0070C0"/>
                </a:solidFill>
              </a:rPr>
              <a:t>Recordemos: un </a:t>
            </a:r>
            <a:r>
              <a:rPr lang="es-ES" sz="2400" b="1" dirty="0" smtClean="0">
                <a:solidFill>
                  <a:srgbClr val="0070C0"/>
                </a:solidFill>
              </a:rPr>
              <a:t>SISTEMA MATERIAL</a:t>
            </a:r>
            <a:r>
              <a:rPr lang="es-ES" sz="2400" dirty="0" smtClean="0">
                <a:solidFill>
                  <a:srgbClr val="0070C0"/>
                </a:solidFill>
              </a:rPr>
              <a:t> es una porción de materia.</a:t>
            </a:r>
            <a:endParaRPr lang="es-ES" sz="2400" dirty="0">
              <a:solidFill>
                <a:srgbClr val="0070C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545886" y="2099017"/>
            <a:ext cx="190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p</a:t>
            </a:r>
            <a:r>
              <a:rPr lang="es-ES" sz="2000" dirty="0" smtClean="0"/>
              <a:t>ueden ser</a:t>
            </a:r>
            <a:endParaRPr lang="es-ES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2843808" y="185346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SISTEMAS MATERIALES</a:t>
            </a:r>
            <a:endParaRPr lang="es-ES" sz="2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23528" y="3156279"/>
            <a:ext cx="3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Las partículas que la forman son iguales. Poseen una </a:t>
            </a:r>
            <a:r>
              <a:rPr lang="es-ES" sz="2000" dirty="0" err="1" smtClean="0"/>
              <a:t>Tª</a:t>
            </a:r>
            <a:r>
              <a:rPr lang="es-ES" sz="2000" dirty="0" smtClean="0"/>
              <a:t> de fusión y de ebullición</a:t>
            </a:r>
            <a:endParaRPr lang="es-ES" sz="2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83568" y="289480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SUSTANCIAS PURAS</a:t>
            </a:r>
            <a:endParaRPr lang="es-ES" sz="24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5128338" y="3159947"/>
            <a:ext cx="3188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Formadas por más de un tipo de sustancia</a:t>
            </a:r>
            <a:endParaRPr lang="es-ES" sz="20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962709" y="2898471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MEZCLAS</a:t>
            </a:r>
            <a:endParaRPr lang="es-ES" sz="24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-794320" y="4791594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ELEMENTO</a:t>
            </a:r>
          </a:p>
          <a:p>
            <a:pPr algn="ctr"/>
            <a:r>
              <a:rPr lang="es-ES" sz="2400" b="1" dirty="0" smtClean="0"/>
              <a:t>O</a:t>
            </a:r>
          </a:p>
          <a:p>
            <a:pPr algn="ctr"/>
            <a:r>
              <a:rPr lang="es-ES" sz="2400" b="1" dirty="0" smtClean="0"/>
              <a:t>SUSTANCIA</a:t>
            </a:r>
          </a:p>
          <a:p>
            <a:pPr algn="ctr"/>
            <a:r>
              <a:rPr lang="es-ES" sz="2400" b="1" dirty="0" smtClean="0"/>
              <a:t>SIMPLE</a:t>
            </a:r>
            <a:endParaRPr lang="es-ES" sz="24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1405431" y="4791594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COMPUESTO</a:t>
            </a:r>
          </a:p>
          <a:p>
            <a:pPr algn="ctr"/>
            <a:r>
              <a:rPr lang="es-ES" sz="2400" b="1" dirty="0" smtClean="0"/>
              <a:t>O</a:t>
            </a:r>
          </a:p>
          <a:p>
            <a:pPr algn="ctr"/>
            <a:r>
              <a:rPr lang="es-ES" sz="2400" b="1" dirty="0" smtClean="0"/>
              <a:t>SUSTANCIA</a:t>
            </a:r>
          </a:p>
          <a:p>
            <a:pPr algn="ctr"/>
            <a:r>
              <a:rPr lang="es-ES" sz="2400" b="1" dirty="0" smtClean="0"/>
              <a:t>COMPUESTA</a:t>
            </a:r>
            <a:endParaRPr lang="es-ES" sz="24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62028" y="4763538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MEZCLA</a:t>
            </a:r>
          </a:p>
          <a:p>
            <a:pPr algn="ctr"/>
            <a:r>
              <a:rPr lang="es-ES" sz="2400" b="1" dirty="0" smtClean="0"/>
              <a:t>HOMOGÉNEA</a:t>
            </a:r>
          </a:p>
          <a:p>
            <a:pPr algn="ctr"/>
            <a:r>
              <a:rPr lang="es-ES" sz="2400" b="1" dirty="0" smtClean="0"/>
              <a:t> O</a:t>
            </a:r>
          </a:p>
          <a:p>
            <a:pPr algn="ctr"/>
            <a:r>
              <a:rPr lang="es-ES" sz="2400" b="1" dirty="0" smtClean="0"/>
              <a:t>DISOLUCIÓN</a:t>
            </a:r>
            <a:endParaRPr lang="es-ES" sz="24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6404833" y="4745427"/>
            <a:ext cx="2884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MEZCLA</a:t>
            </a:r>
          </a:p>
          <a:p>
            <a:pPr algn="ctr"/>
            <a:r>
              <a:rPr lang="es-ES" sz="2400" b="1" dirty="0" smtClean="0"/>
              <a:t>HETEROGÉNEA</a:t>
            </a:r>
            <a:endParaRPr lang="es-ES" sz="2400" dirty="0"/>
          </a:p>
        </p:txBody>
      </p:sp>
      <p:cxnSp>
        <p:nvCxnSpPr>
          <p:cNvPr id="5" name="4 Conector recto de flecha"/>
          <p:cNvCxnSpPr/>
          <p:nvPr/>
        </p:nvCxnSpPr>
        <p:spPr>
          <a:xfrm flipH="1">
            <a:off x="1763688" y="2299072"/>
            <a:ext cx="1297927" cy="5957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5230015" y="2299071"/>
            <a:ext cx="1358209" cy="599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H="1">
            <a:off x="737820" y="4149696"/>
            <a:ext cx="1025868" cy="5957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12" idx="2"/>
            <a:endCxn id="19" idx="0"/>
          </p:cNvCxnSpPr>
          <p:nvPr/>
        </p:nvCxnSpPr>
        <p:spPr>
          <a:xfrm>
            <a:off x="2248880" y="4171942"/>
            <a:ext cx="812735" cy="61965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6876256" y="4115898"/>
            <a:ext cx="886786" cy="599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endCxn id="20" idx="0"/>
          </p:cNvCxnSpPr>
          <p:nvPr/>
        </p:nvCxnSpPr>
        <p:spPr>
          <a:xfrm flipH="1">
            <a:off x="5618212" y="4115898"/>
            <a:ext cx="823844" cy="6476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0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33265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3.2. ELEMENTOS O SUSTANCIAS PURAS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93260" y="95484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Son sustancias que están formadas por un solo tipo de átomo. Pueden presentarse como:</a:t>
            </a:r>
            <a:endParaRPr lang="es-ES" sz="2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31410" y="1986765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</a:t>
            </a:r>
            <a:r>
              <a:rPr lang="es-ES" sz="2400" b="1" dirty="0" smtClean="0"/>
              <a:t>Gas</a:t>
            </a:r>
            <a:r>
              <a:rPr lang="es-ES" sz="2400" dirty="0" smtClean="0"/>
              <a:t> monoatómico, </a:t>
            </a:r>
            <a:r>
              <a:rPr lang="es-ES" sz="2400" dirty="0" err="1" smtClean="0"/>
              <a:t>diatómico</a:t>
            </a:r>
            <a:r>
              <a:rPr lang="es-ES" sz="2400" dirty="0" smtClean="0"/>
              <a:t> </a:t>
            </a:r>
            <a:r>
              <a:rPr lang="es-ES" sz="2400" dirty="0" smtClean="0"/>
              <a:t>o triatómico.</a:t>
            </a:r>
            <a:endParaRPr lang="es-ES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731832" y="2600829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Red </a:t>
            </a:r>
            <a:r>
              <a:rPr lang="es-ES" sz="2400" b="1" dirty="0" smtClean="0"/>
              <a:t>cristalina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5064"/>
            <a:ext cx="5855214" cy="172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826889"/>
            <a:ext cx="1884494" cy="2083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7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3.3. COMPUESTOS O SUSTANCIAS COMPUESTAS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689012" y="11773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Son sustancias que están formadas por dos o más átomos distintos. Pueden presentarse como:</a:t>
            </a:r>
            <a:endParaRPr lang="es-ES" sz="2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827162" y="2209255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Compuestos </a:t>
            </a:r>
            <a:r>
              <a:rPr lang="es-ES" sz="2400" b="1" dirty="0" smtClean="0"/>
              <a:t>moleculares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827584" y="2823319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 Compuestos </a:t>
            </a:r>
            <a:r>
              <a:rPr lang="es-ES" sz="2400" b="1" dirty="0" smtClean="0"/>
              <a:t>cristalinos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7" y="4005064"/>
            <a:ext cx="5309446" cy="19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76" y="4005064"/>
            <a:ext cx="1795162" cy="207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9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diario.boabom.org/http:/diario.boabom.org/wp-content/uploads/2011/04/chisp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r="24901"/>
          <a:stretch/>
        </p:blipFill>
        <p:spPr bwMode="auto">
          <a:xfrm>
            <a:off x="1942406" y="4772095"/>
            <a:ext cx="1371600" cy="18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s.123rf.com/400wm/400/400/vapi/vapi0906/vapi090600237/5123424-tronco-de-madera-aislado-en-el-fondo-blan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4" y="3649823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ctividades-mcp.es/gestionresiduos/wp-content/uploads/2012/01/Ceniza-para-reciclar-en-abon-para-plasnt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74" y="38421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ruz"/>
          <p:cNvSpPr/>
          <p:nvPr/>
        </p:nvSpPr>
        <p:spPr>
          <a:xfrm>
            <a:off x="1549202" y="3400756"/>
            <a:ext cx="360040" cy="384634"/>
          </a:xfrm>
          <a:prstGeom prst="plus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Flecha derecha"/>
          <p:cNvSpPr/>
          <p:nvPr/>
        </p:nvSpPr>
        <p:spPr>
          <a:xfrm>
            <a:off x="4058344" y="4562220"/>
            <a:ext cx="648072" cy="41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4" name="Picture 10" descr="https://encrypted-tbn3.gstatic.com/images?q=tbn:ANd9GcT2v69NaGwBWKXzrfXoTNZdhcgju412LlIOq0khPEEsuRubrrK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6"/>
          <a:stretch/>
        </p:blipFill>
        <p:spPr bwMode="auto">
          <a:xfrm>
            <a:off x="490972" y="1844824"/>
            <a:ext cx="2362200" cy="13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2920919" y="2157997"/>
            <a:ext cx="196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O</a:t>
            </a:r>
            <a:r>
              <a:rPr lang="es-ES" sz="4000" baseline="-25000" dirty="0" smtClean="0"/>
              <a:t>2</a:t>
            </a:r>
            <a:endParaRPr lang="es-ES" sz="4000" baseline="-25000" dirty="0"/>
          </a:p>
        </p:txBody>
      </p:sp>
      <p:pic>
        <p:nvPicPr>
          <p:cNvPr id="1036" name="Picture 12" descr="http://www.iagua.es/sites/default/files/imagecache/thumbnail-620x340/nubes_cambio_climatic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25778" b="36266"/>
          <a:stretch/>
        </p:blipFill>
        <p:spPr bwMode="auto">
          <a:xfrm>
            <a:off x="4922390" y="1510126"/>
            <a:ext cx="2703748" cy="13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encrypted-tbn0.gstatic.com/images?q=tbn:ANd9GcT8lCQ3mS2Cd8_XIE_QFklhRNhMvfRp64neHkpqJLl6bzt5CTJ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6"/>
          <a:stretch/>
        </p:blipFill>
        <p:spPr bwMode="auto">
          <a:xfrm>
            <a:off x="5097926" y="3155864"/>
            <a:ext cx="2352675" cy="141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7726256" y="1956454"/>
            <a:ext cx="196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H</a:t>
            </a:r>
            <a:r>
              <a:rPr lang="es-ES" sz="4000" baseline="-25000" dirty="0" smtClean="0"/>
              <a:t>2</a:t>
            </a:r>
            <a:r>
              <a:rPr lang="es-ES" sz="4000" dirty="0" smtClean="0"/>
              <a:t>O</a:t>
            </a:r>
            <a:endParaRPr lang="es-ES" sz="40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605618" y="3513607"/>
            <a:ext cx="1966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CO</a:t>
            </a:r>
            <a:r>
              <a:rPr lang="es-ES" sz="4000" baseline="-25000" dirty="0" smtClean="0"/>
              <a:t>2</a:t>
            </a:r>
            <a:endParaRPr lang="es-ES" sz="4000" baseline="-25000" dirty="0"/>
          </a:p>
        </p:txBody>
      </p:sp>
      <p:sp>
        <p:nvSpPr>
          <p:cNvPr id="16" name="15 Cruz"/>
          <p:cNvSpPr/>
          <p:nvPr/>
        </p:nvSpPr>
        <p:spPr>
          <a:xfrm>
            <a:off x="6094243" y="2794423"/>
            <a:ext cx="360040" cy="384634"/>
          </a:xfrm>
          <a:prstGeom prst="plus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Cruz"/>
          <p:cNvSpPr/>
          <p:nvPr/>
        </p:nvSpPr>
        <p:spPr>
          <a:xfrm>
            <a:off x="6082006" y="4387461"/>
            <a:ext cx="360040" cy="384634"/>
          </a:xfrm>
          <a:prstGeom prst="plus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CuadroTexto"/>
          <p:cNvSpPr txBox="1"/>
          <p:nvPr/>
        </p:nvSpPr>
        <p:spPr>
          <a:xfrm>
            <a:off x="633500" y="116632"/>
            <a:ext cx="763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¿Masa tronco + oxígeno =</a:t>
            </a:r>
          </a:p>
          <a:p>
            <a:r>
              <a:rPr lang="es-ES" sz="4000" dirty="0" smtClean="0"/>
              <a:t> Masa cenizas + CO</a:t>
            </a:r>
            <a:r>
              <a:rPr lang="es-ES" sz="4000" baseline="-25000" dirty="0" smtClean="0"/>
              <a:t>2</a:t>
            </a:r>
            <a:r>
              <a:rPr lang="es-ES" sz="4000" dirty="0" smtClean="0"/>
              <a:t> + agua?</a:t>
            </a:r>
            <a:endParaRPr lang="es-ES" sz="40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518276" y="406749"/>
            <a:ext cx="119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00B050"/>
                </a:solidFill>
              </a:rPr>
              <a:t>SI</a:t>
            </a:r>
            <a:endParaRPr lang="es-E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  <p:bldP spid="14" grpId="0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3.4. MEZCLAS HETEROGÉNEAS</a:t>
            </a:r>
            <a:endParaRPr lang="es-ES" sz="4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75556" y="192959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Las sustancias que la forman se distinguen a simple vista o con un microscopio no muy potente (porciones &gt; 10</a:t>
            </a:r>
            <a:r>
              <a:rPr lang="es-ES" sz="2400" baseline="30000" dirty="0" smtClean="0"/>
              <a:t>-6</a:t>
            </a:r>
            <a:r>
              <a:rPr lang="es-ES" sz="2400" dirty="0" smtClean="0"/>
              <a:t> mm).</a:t>
            </a:r>
            <a:endParaRPr lang="es-ES" sz="2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3495637" y="2968020"/>
            <a:ext cx="158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p</a:t>
            </a:r>
            <a:r>
              <a:rPr lang="es-ES" sz="2000" dirty="0" smtClean="0"/>
              <a:t>ueden ser</a:t>
            </a:r>
            <a:endParaRPr lang="es-ES" sz="2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45164" y="4012875"/>
            <a:ext cx="2089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Porciones grandes</a:t>
            </a:r>
          </a:p>
          <a:p>
            <a:pPr algn="ctr"/>
            <a:r>
              <a:rPr lang="es-ES" sz="2000" dirty="0" smtClean="0"/>
              <a:t>(a simple vista)</a:t>
            </a:r>
            <a:endParaRPr lang="es-ES" sz="2000" dirty="0"/>
          </a:p>
        </p:txBody>
      </p:sp>
      <p:cxnSp>
        <p:nvCxnSpPr>
          <p:cNvPr id="16" name="15 Conector recto de flecha"/>
          <p:cNvCxnSpPr/>
          <p:nvPr/>
        </p:nvCxnSpPr>
        <p:spPr>
          <a:xfrm flipH="1">
            <a:off x="1743111" y="3420812"/>
            <a:ext cx="1297927" cy="59573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5251651" y="3355723"/>
            <a:ext cx="1358209" cy="5994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19" idx="0"/>
          </p:cNvCxnSpPr>
          <p:nvPr/>
        </p:nvCxnSpPr>
        <p:spPr>
          <a:xfrm>
            <a:off x="4216484" y="3420812"/>
            <a:ext cx="2" cy="755776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2816584" y="4176588"/>
            <a:ext cx="279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Porciones muy pequeñas</a:t>
            </a:r>
          </a:p>
          <a:p>
            <a:pPr algn="ctr"/>
            <a:r>
              <a:rPr lang="es-ES" sz="2000" dirty="0" smtClean="0"/>
              <a:t>(&gt; 2·10</a:t>
            </a:r>
            <a:r>
              <a:rPr lang="es-ES" sz="2000" baseline="30000" dirty="0" smtClean="0"/>
              <a:t>-4</a:t>
            </a:r>
            <a:r>
              <a:rPr lang="es-ES" sz="2000" dirty="0" smtClean="0"/>
              <a:t> mm)</a:t>
            </a:r>
            <a:endParaRPr lang="es-ES" sz="20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5475734" y="4028918"/>
            <a:ext cx="3488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Porciones pequeñísimas</a:t>
            </a:r>
          </a:p>
          <a:p>
            <a:pPr algn="ctr"/>
            <a:r>
              <a:rPr lang="es-ES" sz="2000" dirty="0" smtClean="0"/>
              <a:t>(10</a:t>
            </a:r>
            <a:r>
              <a:rPr lang="es-ES" sz="2000" baseline="30000" dirty="0" smtClean="0"/>
              <a:t>-6</a:t>
            </a:r>
            <a:r>
              <a:rPr lang="es-ES" sz="2000" dirty="0"/>
              <a:t> </a:t>
            </a:r>
            <a:r>
              <a:rPr lang="es-ES" sz="2000" dirty="0" smtClean="0"/>
              <a:t>mm, 2·10</a:t>
            </a:r>
            <a:r>
              <a:rPr lang="es-ES" sz="2000" baseline="30000" dirty="0" smtClean="0"/>
              <a:t>-4</a:t>
            </a:r>
            <a:r>
              <a:rPr lang="es-ES" sz="2000" dirty="0"/>
              <a:t> </a:t>
            </a:r>
            <a:r>
              <a:rPr lang="es-ES" sz="2000" dirty="0" smtClean="0"/>
              <a:t>mm)</a:t>
            </a:r>
            <a:endParaRPr lang="es-ES" sz="20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333006" y="4972130"/>
            <a:ext cx="279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smtClean="0"/>
              <a:t>SUSPENSIÓN</a:t>
            </a:r>
            <a:endParaRPr lang="es-ES" sz="2000" b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913193" y="4772075"/>
            <a:ext cx="279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COLOIDE</a:t>
            </a:r>
            <a:endParaRPr lang="es-ES" sz="20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256809" y="4618187"/>
            <a:ext cx="1990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Granito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Ensalada</a:t>
            </a:r>
            <a:endParaRPr lang="es-ES" sz="2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3221325" y="5336006"/>
            <a:ext cx="199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Zumo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Puchero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Pintura</a:t>
            </a:r>
            <a:endParaRPr lang="es-ES" sz="20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6317934" y="5131641"/>
            <a:ext cx="199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Emulsiones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Espumas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Geles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16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3495637" y="2968020"/>
            <a:ext cx="158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p</a:t>
            </a:r>
            <a:r>
              <a:rPr lang="es-ES" sz="2000" dirty="0" smtClean="0"/>
              <a:t>ueden ser</a:t>
            </a:r>
            <a:endParaRPr lang="es-ES" sz="2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45164" y="4012875"/>
            <a:ext cx="2089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Porciones grandes</a:t>
            </a:r>
          </a:p>
          <a:p>
            <a:pPr algn="ctr"/>
            <a:r>
              <a:rPr lang="es-ES" sz="2000" dirty="0" smtClean="0"/>
              <a:t>(a simple vista)</a:t>
            </a:r>
            <a:endParaRPr lang="es-ES" sz="20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816584" y="4176588"/>
            <a:ext cx="279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Porciones muy pequeñas</a:t>
            </a:r>
          </a:p>
          <a:p>
            <a:pPr algn="ctr"/>
            <a:r>
              <a:rPr lang="es-ES" sz="2000" dirty="0" smtClean="0"/>
              <a:t>(&gt; 2·10</a:t>
            </a:r>
            <a:r>
              <a:rPr lang="es-ES" sz="2000" baseline="30000" dirty="0" smtClean="0"/>
              <a:t>-4</a:t>
            </a:r>
            <a:r>
              <a:rPr lang="es-ES" sz="2000" dirty="0" smtClean="0"/>
              <a:t> mm)</a:t>
            </a:r>
            <a:endParaRPr lang="es-ES" sz="20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5475734" y="4028918"/>
            <a:ext cx="3488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Porciones pequeñísimas</a:t>
            </a:r>
          </a:p>
          <a:p>
            <a:pPr algn="ctr"/>
            <a:r>
              <a:rPr lang="es-ES" sz="2000" dirty="0" smtClean="0"/>
              <a:t>(10</a:t>
            </a:r>
            <a:r>
              <a:rPr lang="es-ES" sz="2000" baseline="30000" dirty="0" smtClean="0"/>
              <a:t>-6</a:t>
            </a:r>
            <a:r>
              <a:rPr lang="es-ES" sz="2000" dirty="0"/>
              <a:t> </a:t>
            </a:r>
            <a:r>
              <a:rPr lang="es-ES" sz="2000" dirty="0" smtClean="0"/>
              <a:t>mm, 2·10</a:t>
            </a:r>
            <a:r>
              <a:rPr lang="es-ES" sz="2000" baseline="30000" dirty="0" smtClean="0"/>
              <a:t>-4</a:t>
            </a:r>
            <a:r>
              <a:rPr lang="es-ES" sz="2000" dirty="0"/>
              <a:t> </a:t>
            </a:r>
            <a:r>
              <a:rPr lang="es-ES" sz="2000" dirty="0" smtClean="0"/>
              <a:t>mm)</a:t>
            </a:r>
            <a:endParaRPr lang="es-ES" sz="20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333006" y="4972130"/>
            <a:ext cx="279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smtClean="0"/>
              <a:t>SUSPENSIÓN</a:t>
            </a:r>
            <a:endParaRPr lang="es-ES" sz="2000" b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913193" y="4772075"/>
            <a:ext cx="279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COLOIDE</a:t>
            </a:r>
            <a:endParaRPr lang="es-ES" sz="20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256809" y="4618187"/>
            <a:ext cx="1990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Granito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Ensalada</a:t>
            </a:r>
            <a:endParaRPr lang="es-ES" sz="2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3221325" y="5336006"/>
            <a:ext cx="199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Zumo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Puchero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Pintura</a:t>
            </a:r>
            <a:endParaRPr lang="es-ES" sz="20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6317934" y="5131641"/>
            <a:ext cx="199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ES" sz="2000" dirty="0" smtClean="0"/>
              <a:t>Emulsiones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Espumas</a:t>
            </a:r>
          </a:p>
          <a:p>
            <a:pPr marL="342900" indent="-342900" algn="just">
              <a:buFontTx/>
              <a:buChar char="-"/>
            </a:pPr>
            <a:r>
              <a:rPr lang="es-ES" sz="2000" dirty="0" smtClean="0"/>
              <a:t>Geles</a:t>
            </a:r>
            <a:endParaRPr lang="es-ES" sz="20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4" y="1024950"/>
            <a:ext cx="2343180" cy="2343180"/>
          </a:xfrm>
          <a:prstGeom prst="rect">
            <a:avLst/>
          </a:prstGeom>
        </p:spPr>
      </p:pic>
      <p:pic>
        <p:nvPicPr>
          <p:cNvPr id="1034" name="Picture 10" descr="http://img.vitonica.com/2011/01/zu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41" y="718861"/>
            <a:ext cx="3565268" cy="264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3.bp.blogspot.com/_kBEXBvc--d8/TD7pq6-nLRI/AAAAAAAAANE/O-pRELzdGmo/s1600/mayones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809" y="1100418"/>
            <a:ext cx="423862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74" y="698303"/>
            <a:ext cx="1847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2 Grupo"/>
          <p:cNvGrpSpPr/>
          <p:nvPr/>
        </p:nvGrpSpPr>
        <p:grpSpPr>
          <a:xfrm>
            <a:off x="1967533" y="692153"/>
            <a:ext cx="5680298" cy="2473125"/>
            <a:chOff x="2627784" y="3278834"/>
            <a:chExt cx="5680298" cy="24731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3278834"/>
              <a:ext cx="3232026" cy="24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4 Rectángulo"/>
            <p:cNvSpPr/>
            <p:nvPr/>
          </p:nvSpPr>
          <p:spPr>
            <a:xfrm>
              <a:off x="2627784" y="4515396"/>
              <a:ext cx="360040" cy="2097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6" name="5 Conector recto"/>
            <p:cNvCxnSpPr/>
            <p:nvPr/>
          </p:nvCxnSpPr>
          <p:spPr>
            <a:xfrm flipV="1">
              <a:off x="2627784" y="3284984"/>
              <a:ext cx="2448272" cy="123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6 Conector recto"/>
            <p:cNvCxnSpPr/>
            <p:nvPr/>
          </p:nvCxnSpPr>
          <p:spPr>
            <a:xfrm flipV="1">
              <a:off x="2987824" y="3284984"/>
              <a:ext cx="5320258" cy="123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7 Conector recto"/>
            <p:cNvCxnSpPr/>
            <p:nvPr/>
          </p:nvCxnSpPr>
          <p:spPr>
            <a:xfrm>
              <a:off x="2627784" y="4725144"/>
              <a:ext cx="2448272" cy="1026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2987824" y="4725144"/>
              <a:ext cx="5320258" cy="1026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8" y="4005064"/>
            <a:ext cx="260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10 Grupo"/>
          <p:cNvGrpSpPr/>
          <p:nvPr/>
        </p:nvGrpSpPr>
        <p:grpSpPr>
          <a:xfrm>
            <a:off x="2136370" y="3795190"/>
            <a:ext cx="5697322" cy="2466975"/>
            <a:chOff x="2409358" y="914870"/>
            <a:chExt cx="5697322" cy="246697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414" y="914870"/>
              <a:ext cx="3221266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12 Rectángulo"/>
            <p:cNvSpPr/>
            <p:nvPr/>
          </p:nvSpPr>
          <p:spPr>
            <a:xfrm>
              <a:off x="2409358" y="2145282"/>
              <a:ext cx="360040" cy="2097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4" name="13 Conector recto"/>
            <p:cNvCxnSpPr/>
            <p:nvPr/>
          </p:nvCxnSpPr>
          <p:spPr>
            <a:xfrm flipV="1">
              <a:off x="2409358" y="914870"/>
              <a:ext cx="2448272" cy="123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"/>
            <p:cNvCxnSpPr/>
            <p:nvPr/>
          </p:nvCxnSpPr>
          <p:spPr>
            <a:xfrm flipV="1">
              <a:off x="2769398" y="914870"/>
              <a:ext cx="5320258" cy="123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>
              <a:off x="2409358" y="2355030"/>
              <a:ext cx="2448272" cy="1026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>
              <a:off x="2769398" y="2355030"/>
              <a:ext cx="5320258" cy="1026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1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3.5. MEZCLAS HOMOGÉNEAS O DISOLUCIONES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44774" y="194412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No se distinguen las sustancias que la forman</a:t>
            </a:r>
          </a:p>
          <a:p>
            <a:pPr algn="just"/>
            <a:r>
              <a:rPr lang="es-ES" sz="2400" dirty="0"/>
              <a:t>	</a:t>
            </a:r>
            <a:r>
              <a:rPr lang="es-ES" sz="2400" dirty="0" smtClean="0"/>
              <a:t>	(porciones &lt; 10</a:t>
            </a:r>
            <a:r>
              <a:rPr lang="es-ES" sz="2400" baseline="30000" dirty="0" smtClean="0"/>
              <a:t>-6</a:t>
            </a:r>
            <a:r>
              <a:rPr lang="es-ES" sz="2400" dirty="0" smtClean="0"/>
              <a:t> mm)</a:t>
            </a:r>
            <a:endParaRPr lang="es-ES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83568" y="2805723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Ejemplos: agua salada, agua con alcohol, bronce (aleación)…</a:t>
            </a:r>
            <a:endParaRPr lang="es-ES" sz="2400" dirty="0"/>
          </a:p>
        </p:txBody>
      </p:sp>
      <p:sp>
        <p:nvSpPr>
          <p:cNvPr id="5" name="4 CuadroTexto"/>
          <p:cNvSpPr txBox="1"/>
          <p:nvPr/>
        </p:nvSpPr>
        <p:spPr>
          <a:xfrm>
            <a:off x="3401079" y="3789278"/>
            <a:ext cx="190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f</a:t>
            </a:r>
            <a:r>
              <a:rPr lang="es-ES" sz="2000" dirty="0" smtClean="0"/>
              <a:t>ormada por</a:t>
            </a:r>
            <a:endParaRPr lang="es-ES" sz="2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2518048" y="344799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DISOLUCIÓN</a:t>
            </a:r>
            <a:endParaRPr lang="es-ES" sz="24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23528" y="4923865"/>
            <a:ext cx="3850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Sustancia en mayor proporción</a:t>
            </a:r>
            <a:endParaRPr lang="es-ES" sz="20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09331" y="45210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DISOLVENTE</a:t>
            </a:r>
            <a:endParaRPr lang="es-ES" sz="24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969210" y="4858759"/>
            <a:ext cx="356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Sustancia en menor proporción</a:t>
            </a:r>
            <a:endParaRPr lang="es-ES" sz="20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962709" y="449300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SOLUTO</a:t>
            </a:r>
            <a:endParaRPr lang="es-ES" sz="2400" b="1" dirty="0"/>
          </a:p>
        </p:txBody>
      </p:sp>
      <p:cxnSp>
        <p:nvCxnSpPr>
          <p:cNvPr id="13" name="12 Conector recto de flecha"/>
          <p:cNvCxnSpPr/>
          <p:nvPr/>
        </p:nvCxnSpPr>
        <p:spPr>
          <a:xfrm flipH="1">
            <a:off x="1763688" y="3893609"/>
            <a:ext cx="1297927" cy="5957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5230015" y="3893608"/>
            <a:ext cx="1358209" cy="599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-FLElpUJMq7k/UlQgyZ8jU1I/AAAAAAAAEfg/Csv8ZAkXbT0/s1600/sal%2Bdisuel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340768"/>
            <a:ext cx="8261521" cy="43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es-ES" sz="4000" dirty="0"/>
              <a:t>4</a:t>
            </a:r>
            <a:r>
              <a:rPr lang="es-ES" sz="4000" dirty="0" smtClean="0"/>
              <a:t>. ESTADOS DE AGREGACIÓN</a:t>
            </a:r>
            <a:endParaRPr lang="es-ES" sz="4000" dirty="0"/>
          </a:p>
        </p:txBody>
      </p:sp>
      <p:pic>
        <p:nvPicPr>
          <p:cNvPr id="7" name="Picture 4" descr="http://www.eladerezo.com/wp-content/uploads/2007/10/Cubitos-de-Hielo-Transparen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3384376" cy="359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92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620688"/>
            <a:ext cx="763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4.1. ESTADOS DE AGREGACIÓN DE LA MATERIA. CAMBIOS DE ESTADO</a:t>
            </a:r>
            <a:endParaRPr lang="es-ES" sz="40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75556" y="2325073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Los sistemas materiales pueden presentarse en 3 estados de agregación:</a:t>
            </a:r>
            <a:endParaRPr lang="es-ES" sz="2400" dirty="0"/>
          </a:p>
        </p:txBody>
      </p:sp>
      <p:pic>
        <p:nvPicPr>
          <p:cNvPr id="9218" name="Picture 2" descr="http://www.rpp.com.pe/pict.php?g=-1&amp;p=/picnewsa/8404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3" y="3435435"/>
            <a:ext cx="2778891" cy="2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eladerezo.com/wp-content/uploads/2007/10/Cubitos-de-Hielo-Transparen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3144472"/>
            <a:ext cx="2232248" cy="23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2.gstatic.com/images?q=tbn:ANd9GcRxSkMXwipxl0qJCKCV4dTUk51u8x491osUhYoyQG_zcDY-_K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94" y="3415595"/>
            <a:ext cx="3161770" cy="21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899592" y="57332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SÓLIDO		LÍQUIDO		GAS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5397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rpp.com.pe/pict.php?g=-1&amp;p=/picnewsa/8404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3" y="3435435"/>
            <a:ext cx="2778891" cy="2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eladerezo.com/wp-content/uploads/2007/10/Cubitos-de-Hielo-Transparen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3144472"/>
            <a:ext cx="2232248" cy="23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2.gstatic.com/images?q=tbn:ANd9GcRxSkMXwipxl0qJCKCV4dTUk51u8x491osUhYoyQG_zcDY-_K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94" y="3415595"/>
            <a:ext cx="3161770" cy="21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899592" y="57332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SÓLIDO		LÍQUIDO		GAS</a:t>
            </a:r>
            <a:endParaRPr lang="es-ES" sz="2400" dirty="0"/>
          </a:p>
        </p:txBody>
      </p:sp>
      <p:pic>
        <p:nvPicPr>
          <p:cNvPr id="9224" name="Picture 8" descr="http://homepages.cae.wisc.edu/%7Eschlossb/plasma/Assets/images/solar-fla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3155"/>
            <a:ext cx="3337450" cy="26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999227" y="126876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PLASMA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5556" y="141277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Propiedades de los distintos estados de agregación:</a:t>
            </a:r>
            <a:endParaRPr lang="es-ES" sz="2400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24404"/>
              </p:ext>
            </p:extLst>
          </p:nvPr>
        </p:nvGraphicFramePr>
        <p:xfrm>
          <a:off x="395536" y="2420890"/>
          <a:ext cx="7776863" cy="280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1776197"/>
                <a:gridCol w="1776197"/>
                <a:gridCol w="1776197"/>
              </a:tblGrid>
              <a:tr h="561662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SÓLIDO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LÍQUIDO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GAS</a:t>
                      </a:r>
                      <a:endParaRPr lang="es-ES" sz="2400" dirty="0"/>
                    </a:p>
                  </a:txBody>
                  <a:tcPr/>
                </a:tc>
              </a:tr>
              <a:tr h="56166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Volumen</a:t>
                      </a:r>
                      <a:r>
                        <a:rPr lang="es-ES" sz="2400" baseline="0" dirty="0" smtClean="0"/>
                        <a:t> fijo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</a:tr>
              <a:tr h="56166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Forma fija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</a:tr>
              <a:tr h="56166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Compresibles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</a:tr>
              <a:tr h="56166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Pueden</a:t>
                      </a:r>
                      <a:r>
                        <a:rPr lang="es-ES" sz="2400" baseline="0" dirty="0" smtClean="0"/>
                        <a:t> fluir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3275856" y="2996952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SÍ</a:t>
            </a:r>
            <a:endParaRPr lang="es-ES" sz="32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3241521" y="3581727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SÍ</a:t>
            </a:r>
            <a:endParaRPr lang="es-ES" sz="32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5004048" y="2996952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SÍ</a:t>
            </a:r>
            <a:endParaRPr lang="es-ES" sz="32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6804248" y="4077072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SÍ</a:t>
            </a:r>
            <a:endParaRPr lang="es-ES" sz="32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5004048" y="4631496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SÍ</a:t>
            </a:r>
            <a:endParaRPr lang="es-ES" sz="32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804248" y="2968580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NO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04048" y="3553355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NO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804248" y="3553354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NO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241521" y="4077072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NO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241521" y="4662501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NO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716016" y="415849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Muy poco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444208" y="46635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Se difunden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0397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5556" y="69269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Modificando las condiciones de presión y temperatura, los sistemas materiales pueden </a:t>
            </a:r>
            <a:r>
              <a:rPr lang="es-ES" sz="2400" b="1" dirty="0" smtClean="0"/>
              <a:t>cambiar de estado</a:t>
            </a:r>
            <a:r>
              <a:rPr lang="es-ES" sz="2400" dirty="0" smtClean="0"/>
              <a:t>:</a:t>
            </a:r>
            <a:endParaRPr lang="es-ES" sz="24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1547665" y="1628800"/>
            <a:ext cx="541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Aumentando</a:t>
            </a:r>
            <a:r>
              <a:rPr lang="es-ES" sz="2400" dirty="0" smtClean="0">
                <a:solidFill>
                  <a:srgbClr val="FF0000"/>
                </a:solidFill>
              </a:rPr>
              <a:t> la </a:t>
            </a:r>
            <a:r>
              <a:rPr lang="es-ES" sz="2400" b="1" dirty="0" smtClean="0">
                <a:solidFill>
                  <a:srgbClr val="FF0000"/>
                </a:solidFill>
              </a:rPr>
              <a:t>T</a:t>
            </a:r>
            <a:r>
              <a:rPr lang="es-ES" sz="2400" dirty="0" smtClean="0">
                <a:solidFill>
                  <a:srgbClr val="FF0000"/>
                </a:solidFill>
              </a:rPr>
              <a:t> y/o </a:t>
            </a:r>
            <a:r>
              <a:rPr lang="es-ES" sz="2400" b="1" dirty="0">
                <a:solidFill>
                  <a:srgbClr val="FF0000"/>
                </a:solidFill>
              </a:rPr>
              <a:t>d</a:t>
            </a:r>
            <a:r>
              <a:rPr lang="es-ES" sz="2400" b="1" dirty="0" smtClean="0">
                <a:solidFill>
                  <a:srgbClr val="FF0000"/>
                </a:solidFill>
              </a:rPr>
              <a:t>isminuyendo</a:t>
            </a:r>
            <a:r>
              <a:rPr lang="es-ES" sz="2400" dirty="0" smtClean="0">
                <a:solidFill>
                  <a:srgbClr val="FF0000"/>
                </a:solidFill>
              </a:rPr>
              <a:t> la </a:t>
            </a:r>
            <a:r>
              <a:rPr lang="es-ES" sz="2400" b="1" dirty="0" smtClean="0">
                <a:solidFill>
                  <a:srgbClr val="FF0000"/>
                </a:solidFill>
              </a:rPr>
              <a:t>P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547665" y="6093296"/>
            <a:ext cx="541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70C0"/>
                </a:solidFill>
              </a:rPr>
              <a:t>Disminuyendo</a:t>
            </a:r>
            <a:r>
              <a:rPr lang="es-ES" sz="2400" dirty="0" smtClean="0">
                <a:solidFill>
                  <a:srgbClr val="0070C0"/>
                </a:solidFill>
              </a:rPr>
              <a:t> </a:t>
            </a:r>
            <a:r>
              <a:rPr lang="es-ES" sz="2400" dirty="0">
                <a:solidFill>
                  <a:srgbClr val="0070C0"/>
                </a:solidFill>
              </a:rPr>
              <a:t>la </a:t>
            </a:r>
            <a:r>
              <a:rPr lang="es-ES" sz="2400" b="1" dirty="0">
                <a:solidFill>
                  <a:srgbClr val="0070C0"/>
                </a:solidFill>
              </a:rPr>
              <a:t>T</a:t>
            </a:r>
            <a:r>
              <a:rPr lang="es-ES" sz="2400" dirty="0">
                <a:solidFill>
                  <a:srgbClr val="0070C0"/>
                </a:solidFill>
              </a:rPr>
              <a:t> y/o </a:t>
            </a:r>
            <a:r>
              <a:rPr lang="es-ES" sz="2400" b="1" dirty="0" smtClean="0">
                <a:solidFill>
                  <a:srgbClr val="0070C0"/>
                </a:solidFill>
              </a:rPr>
              <a:t>aumentando</a:t>
            </a:r>
            <a:r>
              <a:rPr lang="es-ES" sz="2400" dirty="0" smtClean="0">
                <a:solidFill>
                  <a:srgbClr val="0070C0"/>
                </a:solidFill>
              </a:rPr>
              <a:t> la </a:t>
            </a:r>
            <a:r>
              <a:rPr lang="es-ES" sz="2400" b="1" dirty="0">
                <a:solidFill>
                  <a:srgbClr val="0070C0"/>
                </a:solidFill>
              </a:rPr>
              <a:t>P</a:t>
            </a:r>
          </a:p>
        </p:txBody>
      </p:sp>
      <p:pic>
        <p:nvPicPr>
          <p:cNvPr id="19" name="Picture 2" descr="http://www.rpp.com.pe/pict.php?g=-1&amp;p=/picnewsa/840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16" y="3538152"/>
            <a:ext cx="1230718" cy="9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eladerezo.com/wp-content/uploads/2007/10/Cubitos-de-Hielo-Transparen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" y="3288782"/>
            <a:ext cx="1116124" cy="118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encrypted-tbn2.gstatic.com/images?q=tbn:ANd9GcRxSkMXwipxl0qJCKCV4dTUk51u8x491osUhYoyQG_zcDY-_K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6" y="3583452"/>
            <a:ext cx="1368152" cy="9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668004" y="3807957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SÓLIDO		     LÍQUIDO			   GAS</a:t>
            </a:r>
            <a:endParaRPr lang="es-E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Flecha curvada hacia abajo"/>
          <p:cNvSpPr/>
          <p:nvPr/>
        </p:nvSpPr>
        <p:spPr>
          <a:xfrm>
            <a:off x="1403648" y="3036754"/>
            <a:ext cx="2879942" cy="50405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2195736" y="3198167"/>
            <a:ext cx="16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Fusión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4" name="23 Flecha curvada hacia abajo"/>
          <p:cNvSpPr/>
          <p:nvPr/>
        </p:nvSpPr>
        <p:spPr>
          <a:xfrm>
            <a:off x="4679823" y="3034096"/>
            <a:ext cx="2879942" cy="50405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24 Flecha curvada hacia abajo"/>
          <p:cNvSpPr/>
          <p:nvPr/>
        </p:nvSpPr>
        <p:spPr>
          <a:xfrm>
            <a:off x="1172180" y="2348880"/>
            <a:ext cx="7072228" cy="119193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5148064" y="3198167"/>
            <a:ext cx="18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Vaporización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591080" y="2493168"/>
            <a:ext cx="18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Sublimación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8" name="27 Flecha curvada hacia abajo"/>
          <p:cNvSpPr/>
          <p:nvPr/>
        </p:nvSpPr>
        <p:spPr>
          <a:xfrm flipH="1" flipV="1">
            <a:off x="4679823" y="4555950"/>
            <a:ext cx="2886212" cy="543586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5148064" y="4499276"/>
            <a:ext cx="205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70C0"/>
                </a:solidFill>
              </a:rPr>
              <a:t>Condensación</a:t>
            </a:r>
            <a:endParaRPr lang="es-ES" sz="2400" b="1" dirty="0">
              <a:solidFill>
                <a:srgbClr val="0070C0"/>
              </a:solidFill>
            </a:endParaRPr>
          </a:p>
        </p:txBody>
      </p:sp>
      <p:sp>
        <p:nvSpPr>
          <p:cNvPr id="34" name="33 Flecha curvada hacia abajo"/>
          <p:cNvSpPr/>
          <p:nvPr/>
        </p:nvSpPr>
        <p:spPr>
          <a:xfrm flipH="1" flipV="1">
            <a:off x="1258889" y="4555950"/>
            <a:ext cx="2886212" cy="543586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1740473" y="4453018"/>
            <a:ext cx="205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70C0"/>
                </a:solidFill>
              </a:rPr>
              <a:t>Solidificación</a:t>
            </a:r>
            <a:endParaRPr lang="es-ES" sz="2400" b="1" dirty="0">
              <a:solidFill>
                <a:srgbClr val="0070C0"/>
              </a:solidFill>
            </a:endParaRPr>
          </a:p>
        </p:txBody>
      </p:sp>
      <p:sp>
        <p:nvSpPr>
          <p:cNvPr id="36" name="35 Flecha curvada hacia abajo"/>
          <p:cNvSpPr/>
          <p:nvPr/>
        </p:nvSpPr>
        <p:spPr>
          <a:xfrm flipH="1" flipV="1">
            <a:off x="700825" y="4555950"/>
            <a:ext cx="7212897" cy="1249314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2355408" y="5123891"/>
            <a:ext cx="439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0070C0"/>
                </a:solidFill>
              </a:rPr>
              <a:t>Sublimación inversa o regresiva</a:t>
            </a:r>
            <a:endParaRPr lang="es-E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0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3" grpId="0" animBg="1"/>
      <p:bldP spid="23" grpId="0"/>
      <p:bldP spid="24" grpId="0" animBg="1"/>
      <p:bldP spid="25" grpId="0" animBg="1"/>
      <p:bldP spid="26" grpId="0"/>
      <p:bldP spid="27" grpId="0"/>
      <p:bldP spid="28" grpId="0" animBg="1"/>
      <p:bldP spid="29" grpId="0"/>
      <p:bldP spid="34" grpId="0" animBg="1"/>
      <p:bldP spid="35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68" y="1998017"/>
            <a:ext cx="4503440" cy="132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/>
              <a:t>Ley de las proporciones definidas de Proust</a:t>
            </a:r>
            <a:r>
              <a:rPr lang="es-ES" sz="2400" dirty="0" smtClean="0"/>
              <a:t>:</a:t>
            </a:r>
          </a:p>
          <a:p>
            <a:pPr algn="just"/>
            <a:r>
              <a:rPr lang="es-ES" sz="2400" dirty="0" smtClean="0"/>
              <a:t>“Cuando dos o más elementos se combinan para formar un compuesto, lo hacen siempre en una proporción constante”.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259632" y="3907730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1 g de hidrógeno + 8 g de oxígeno = 9 g de agua </a:t>
            </a:r>
            <a:endParaRPr lang="es-ES" sz="2400" dirty="0"/>
          </a:p>
        </p:txBody>
      </p:sp>
      <p:sp>
        <p:nvSpPr>
          <p:cNvPr id="9" name="8 Rectángulo"/>
          <p:cNvSpPr/>
          <p:nvPr/>
        </p:nvSpPr>
        <p:spPr>
          <a:xfrm>
            <a:off x="1251198" y="4407495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2 g de hidrógeno + 16 g de oxígeno = 18 g de agua </a:t>
            </a:r>
            <a:endParaRPr lang="es-ES" sz="2400" dirty="0"/>
          </a:p>
        </p:txBody>
      </p:sp>
      <p:sp>
        <p:nvSpPr>
          <p:cNvPr id="12" name="11 Rectángulo"/>
          <p:cNvSpPr/>
          <p:nvPr/>
        </p:nvSpPr>
        <p:spPr>
          <a:xfrm>
            <a:off x="521618" y="5220489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b="1" dirty="0" smtClean="0">
                <a:solidFill>
                  <a:srgbClr val="FF0000"/>
                </a:solidFill>
              </a:rPr>
              <a:t>Proporción: 1 a 8</a:t>
            </a:r>
            <a:r>
              <a:rPr lang="es-ES" sz="2400" dirty="0" smtClean="0"/>
              <a:t> </a:t>
            </a:r>
            <a:r>
              <a:rPr lang="es-ES" sz="2400" dirty="0" smtClean="0">
                <a:solidFill>
                  <a:srgbClr val="FFC000"/>
                </a:solidFill>
              </a:rPr>
              <a:t>(por cada g de hidrógeno, 8 de oxígeno)</a:t>
            </a:r>
            <a:endParaRPr lang="es-E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4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75556" y="404664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</a:t>
            </a:r>
            <a:r>
              <a:rPr lang="es-ES" sz="2400" b="1" dirty="0" smtClean="0"/>
              <a:t>vaporización</a:t>
            </a:r>
            <a:r>
              <a:rPr lang="es-ES" sz="2400" dirty="0" smtClean="0"/>
              <a:t> se puede producir de dos formas:</a:t>
            </a:r>
            <a:endParaRPr lang="es-ES" sz="2400" dirty="0"/>
          </a:p>
        </p:txBody>
      </p:sp>
      <p:pic>
        <p:nvPicPr>
          <p:cNvPr id="10" name="Picture 2" descr="http://www.rpp.com.pe/pict.php?g=-1&amp;p=/picnewsa/840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8" y="3527456"/>
            <a:ext cx="1230718" cy="9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encrypted-tbn2.gstatic.com/images?q=tbn:ANd9GcRxSkMXwipxl0qJCKCV4dTUk51u8x491osUhYoyQG_zcDY-_K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6" y="3533361"/>
            <a:ext cx="1368152" cy="9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3591080" y="3541142"/>
            <a:ext cx="18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Vaporización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827584" y="380795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LÍQUIDO		     				 GAS</a:t>
            </a:r>
            <a:endParaRPr lang="es-E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2627784" y="4038790"/>
            <a:ext cx="3672408" cy="2308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Flecha curvada hacia abajo"/>
          <p:cNvSpPr/>
          <p:nvPr/>
        </p:nvSpPr>
        <p:spPr>
          <a:xfrm>
            <a:off x="1367644" y="2708919"/>
            <a:ext cx="6588732" cy="811329"/>
          </a:xfrm>
          <a:prstGeom prst="curved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574" y="137429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Ebullición</a:t>
            </a:r>
            <a:r>
              <a:rPr lang="es-ES" sz="2400" b="1" dirty="0" smtClean="0"/>
              <a:t>:</a:t>
            </a:r>
            <a:r>
              <a:rPr lang="es-ES" sz="2400" dirty="0" smtClean="0"/>
              <a:t> es una </a:t>
            </a:r>
            <a:r>
              <a:rPr lang="es-ES" sz="2400" b="1" dirty="0" smtClean="0"/>
              <a:t>vaporización rápida</a:t>
            </a:r>
            <a:r>
              <a:rPr lang="es-ES" sz="2400" dirty="0" smtClean="0"/>
              <a:t> en forma de burbujas que se generan en todo el líquido. Durante la ebullición, la T permanece constante (T</a:t>
            </a:r>
            <a:r>
              <a:rPr lang="es-ES" sz="2400" baseline="-25000" dirty="0" smtClean="0"/>
              <a:t>e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18" name="17 Flecha curvada hacia abajo"/>
          <p:cNvSpPr/>
          <p:nvPr/>
        </p:nvSpPr>
        <p:spPr>
          <a:xfrm flipV="1">
            <a:off x="1367644" y="4461967"/>
            <a:ext cx="6588732" cy="83924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863588" y="531442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Evaporación</a:t>
            </a:r>
            <a:r>
              <a:rPr lang="es-ES" sz="2400" b="1" dirty="0" smtClean="0"/>
              <a:t>:</a:t>
            </a:r>
            <a:r>
              <a:rPr lang="es-ES" sz="2400" dirty="0" smtClean="0"/>
              <a:t> es una </a:t>
            </a:r>
            <a:r>
              <a:rPr lang="es-ES" sz="2400" b="1" dirty="0" smtClean="0"/>
              <a:t>vaporización lenta</a:t>
            </a:r>
            <a:r>
              <a:rPr lang="es-ES" sz="2400" dirty="0" smtClean="0"/>
              <a:t> que solo se realiza en la superficie libre del líquido y a cualquier temperatura.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773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 animBg="1"/>
      <p:bldP spid="5" grpId="0" animBg="1"/>
      <p:bldP spid="17" grpId="0"/>
      <p:bldP spid="18" grpId="0" animBg="1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rpp.com.pe/pict.php?g=-1&amp;p=/picnewsa/840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8" y="3527456"/>
            <a:ext cx="1230718" cy="9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encrypted-tbn2.gstatic.com/images?q=tbn:ANd9GcRxSkMXwipxl0qJCKCV4dTUk51u8x491osUhYoyQG_zcDY-_K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6" y="3533361"/>
            <a:ext cx="1368152" cy="9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3591080" y="3541142"/>
            <a:ext cx="18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Vaporización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827584" y="380795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LÍQUIDO		     				 GAS</a:t>
            </a:r>
            <a:endParaRPr lang="es-E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2627784" y="4038790"/>
            <a:ext cx="3672408" cy="2308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Flecha curvada hacia abajo"/>
          <p:cNvSpPr/>
          <p:nvPr/>
        </p:nvSpPr>
        <p:spPr>
          <a:xfrm>
            <a:off x="1367644" y="2708919"/>
            <a:ext cx="6588732" cy="811329"/>
          </a:xfrm>
          <a:prstGeom prst="curved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574" y="137429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Ebullición</a:t>
            </a:r>
            <a:r>
              <a:rPr lang="es-ES" sz="2400" b="1" dirty="0" smtClean="0"/>
              <a:t>:</a:t>
            </a:r>
            <a:r>
              <a:rPr lang="es-ES" sz="2400" dirty="0" smtClean="0"/>
              <a:t> es una </a:t>
            </a:r>
            <a:r>
              <a:rPr lang="es-ES" sz="2400" b="1" dirty="0" smtClean="0"/>
              <a:t>vaporización rápida</a:t>
            </a:r>
            <a:r>
              <a:rPr lang="es-ES" sz="2400" dirty="0" smtClean="0"/>
              <a:t> en forma de burbujas que se generan en todo el líquido. Durante la ebullición, la T permanece constante (T</a:t>
            </a:r>
            <a:r>
              <a:rPr lang="es-ES" sz="2400" baseline="-25000" dirty="0" smtClean="0"/>
              <a:t>e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18" name="17 Flecha curvada hacia abajo"/>
          <p:cNvSpPr/>
          <p:nvPr/>
        </p:nvSpPr>
        <p:spPr>
          <a:xfrm flipV="1">
            <a:off x="1367644" y="4461967"/>
            <a:ext cx="6588732" cy="83924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863588" y="531442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Evaporación</a:t>
            </a:r>
            <a:r>
              <a:rPr lang="es-ES" sz="2400" b="1" dirty="0" smtClean="0"/>
              <a:t>:</a:t>
            </a:r>
            <a:r>
              <a:rPr lang="es-ES" sz="2400" dirty="0" smtClean="0"/>
              <a:t> es una </a:t>
            </a:r>
            <a:r>
              <a:rPr lang="es-ES" sz="2400" b="1" dirty="0" smtClean="0"/>
              <a:t>vaporización lenta</a:t>
            </a:r>
            <a:r>
              <a:rPr lang="es-ES" sz="2400" dirty="0" smtClean="0"/>
              <a:t> que solo se realiza en la superficie libre del líquido y a cualquier temperatura.</a:t>
            </a:r>
            <a:endParaRPr lang="es-ES" sz="2400" dirty="0"/>
          </a:p>
        </p:txBody>
      </p:sp>
      <p:pic>
        <p:nvPicPr>
          <p:cNvPr id="1026" name="Picture 2" descr="http://www.conocetucocina.com.ar/terminosgastro/foto/hervi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482" y="404664"/>
            <a:ext cx="2454155" cy="29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colorearjunior.com/bob-esponja-fregando-el-s_4c8a6142ce15b-p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38" y="4365104"/>
            <a:ext cx="2756908" cy="221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 animBg="1"/>
      <p:bldP spid="5" grpId="0" animBg="1"/>
      <p:bldP spid="17" grpId="0"/>
      <p:bldP spid="18" grpId="0" animBg="1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5556" y="692696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Consideremos un recipiente </a:t>
            </a:r>
            <a:r>
              <a:rPr lang="es-ES" sz="2400" dirty="0"/>
              <a:t> </a:t>
            </a:r>
            <a:r>
              <a:rPr lang="es-ES" sz="2400" dirty="0" smtClean="0"/>
              <a:t>destapado en cuyo interior hay una cantidad de hielo a 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r>
              <a:rPr lang="es-ES" sz="2400" dirty="0" smtClean="0"/>
              <a:t>, y vamos a aportarle energía (por ejemplo con una llama):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155648" y="2895643"/>
            <a:ext cx="968080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Rectángulo"/>
          <p:cNvSpPr/>
          <p:nvPr/>
        </p:nvSpPr>
        <p:spPr>
          <a:xfrm>
            <a:off x="2123728" y="2895643"/>
            <a:ext cx="936104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Rectángulo"/>
          <p:cNvSpPr/>
          <p:nvPr/>
        </p:nvSpPr>
        <p:spPr>
          <a:xfrm>
            <a:off x="3059832" y="2895643"/>
            <a:ext cx="1296144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Rectángulo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Rectángulo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Rectángulo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Rectángulo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1547664" y="5013176"/>
            <a:ext cx="15121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Rectángulo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Rectángulo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7" grpId="0" animBg="1"/>
      <p:bldP spid="41" grpId="0" animBg="1"/>
      <p:bldP spid="42" grpId="0" animBg="1"/>
      <p:bldP spid="43" grpId="0" animBg="1"/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30 Rectángulo"/>
          <p:cNvSpPr/>
          <p:nvPr/>
        </p:nvSpPr>
        <p:spPr>
          <a:xfrm>
            <a:off x="3059832" y="2895643"/>
            <a:ext cx="1296144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Rectángulo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Rectángulo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Rectángulo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Rectángulo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Rectángulo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Rectángulo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123728" y="2852936"/>
            <a:ext cx="1296144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221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31 Rectángulo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Rectángulo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Rectángulo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Rectángulo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Rectángulo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Rectángulo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2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37 Rectángulo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Rectángulo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39 Rectángulo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43 Rectángulo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-50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itchFamily="34" charset="0"/>
                <a:cs typeface="Arial" pitchFamily="34" charset="0"/>
              </a:rPr>
              <a:t>100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itchFamily="34" charset="0"/>
                <a:cs typeface="Arial" pitchFamily="34" charset="0"/>
              </a:rPr>
              <a:t>1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50 </a:t>
            </a:r>
            <a:r>
              <a:rPr lang="es-ES" sz="2400" dirty="0" err="1" smtClean="0">
                <a:latin typeface="Arial" pitchFamily="34" charset="0"/>
                <a:cs typeface="Arial" pitchFamily="34" charset="0"/>
              </a:rPr>
              <a:t>ºC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5" grpId="0"/>
      <p:bldP spid="45" grpId="1"/>
      <p:bldP spid="46" grpId="0"/>
      <p:bldP spid="46" grpId="1"/>
      <p:bldP spid="47" grpId="0"/>
      <p:bldP spid="47" grpId="1"/>
      <p:bldP spid="4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888028"/>
            <a:ext cx="6840760" cy="58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75556" y="489541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Si representamos gráficamente la T frente al tiempo: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29" y="2554658"/>
            <a:ext cx="6065931" cy="397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003958" y="56464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691163" y="520051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S-L</a:t>
            </a:r>
            <a:endParaRPr lang="es-ES" sz="2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4358465" y="433095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</a:t>
            </a:r>
            <a:endParaRPr lang="es-ES" sz="2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264771" y="3656326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L-G</a:t>
            </a:r>
            <a:endParaRPr lang="es-ES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661431" y="30099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</a:t>
            </a:r>
          </a:p>
        </p:txBody>
      </p:sp>
      <p:cxnSp>
        <p:nvCxnSpPr>
          <p:cNvPr id="6" name="5 Conector recto"/>
          <p:cNvCxnSpPr/>
          <p:nvPr/>
        </p:nvCxnSpPr>
        <p:spPr>
          <a:xfrm flipH="1">
            <a:off x="1746142" y="5276996"/>
            <a:ext cx="665331" cy="0"/>
          </a:xfrm>
          <a:prstGeom prst="line">
            <a:avLst/>
          </a:prstGeom>
          <a:ln w="571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H="1">
            <a:off x="1746429" y="3753036"/>
            <a:ext cx="3185612" cy="0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7704348" y="4908123"/>
            <a:ext cx="14401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Temperatura de Fusión (</a:t>
            </a:r>
            <a:r>
              <a:rPr lang="es-ES" sz="1400" dirty="0" err="1" smtClean="0"/>
              <a:t>T</a:t>
            </a:r>
            <a:r>
              <a:rPr lang="es-ES" sz="1400" baseline="-25000" dirty="0" err="1" smtClean="0"/>
              <a:t>f</a:t>
            </a:r>
            <a:r>
              <a:rPr lang="es-ES" sz="1400" dirty="0" smtClean="0"/>
              <a:t>)</a:t>
            </a:r>
            <a:endParaRPr lang="es-ES" sz="14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96336" y="3333160"/>
            <a:ext cx="1330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Temperatura de Ebullición (T</a:t>
            </a:r>
            <a:r>
              <a:rPr lang="es-ES" sz="1400" baseline="-25000" dirty="0"/>
              <a:t>e</a:t>
            </a:r>
            <a:r>
              <a:rPr lang="es-ES" sz="1400" dirty="0" smtClean="0"/>
              <a:t>)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2090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4" grpId="0" animBg="1"/>
      <p:bldP spid="1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5556" y="76470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</a:t>
            </a:r>
            <a:r>
              <a:rPr lang="es-ES" sz="2400" b="1" dirty="0" smtClean="0"/>
              <a:t>temperatura de fusión (</a:t>
            </a:r>
            <a:r>
              <a:rPr lang="es-ES" sz="2400" b="1" dirty="0" err="1" smtClean="0"/>
              <a:t>T</a:t>
            </a:r>
            <a:r>
              <a:rPr lang="es-ES" sz="2400" b="1" baseline="-25000" dirty="0" err="1" smtClean="0"/>
              <a:t>f</a:t>
            </a:r>
            <a:r>
              <a:rPr lang="es-ES" sz="2400" b="1" dirty="0" smtClean="0"/>
              <a:t>) </a:t>
            </a:r>
            <a:r>
              <a:rPr lang="es-ES" sz="2400" dirty="0" smtClean="0"/>
              <a:t>es la temperatura a la que una sustancia, a la presión de 1 atm, </a:t>
            </a:r>
            <a:r>
              <a:rPr lang="es-ES" sz="2400" b="1" dirty="0" smtClean="0"/>
              <a:t>funde</a:t>
            </a:r>
            <a:r>
              <a:rPr lang="es-ES" sz="2400" dirty="0" smtClean="0"/>
              <a:t>. Coincide con la </a:t>
            </a:r>
            <a:r>
              <a:rPr lang="es-ES" sz="2400" b="1" dirty="0" smtClean="0"/>
              <a:t>temperatura de solidificación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575556" y="371703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Durante todo el proceso de cambio de estado EN UNA SUSTANCIA PURA, la T permanece constante, ya que toda la </a:t>
            </a:r>
            <a:r>
              <a:rPr lang="es-ES" sz="2400" b="1" dirty="0" smtClean="0"/>
              <a:t>energía</a:t>
            </a:r>
            <a:r>
              <a:rPr lang="es-ES" sz="2400" dirty="0" smtClean="0"/>
              <a:t> que vaya </a:t>
            </a:r>
            <a:r>
              <a:rPr lang="es-ES" sz="2400" dirty="0" smtClean="0">
                <a:solidFill>
                  <a:srgbClr val="FF0000"/>
                </a:solidFill>
              </a:rPr>
              <a:t>aportando</a:t>
            </a:r>
            <a:r>
              <a:rPr lang="es-ES" sz="2400" dirty="0" smtClean="0"/>
              <a:t> (</a:t>
            </a:r>
            <a:r>
              <a:rPr lang="es-ES" sz="2400" dirty="0" smtClean="0">
                <a:solidFill>
                  <a:srgbClr val="FF0000"/>
                </a:solidFill>
              </a:rPr>
              <a:t>fusión</a:t>
            </a:r>
            <a:r>
              <a:rPr lang="es-ES" sz="2400" dirty="0" smtClean="0"/>
              <a:t> y </a:t>
            </a:r>
            <a:r>
              <a:rPr lang="es-ES" sz="2400" dirty="0" smtClean="0">
                <a:solidFill>
                  <a:srgbClr val="FF0000"/>
                </a:solidFill>
              </a:rPr>
              <a:t>ebullición</a:t>
            </a:r>
            <a:r>
              <a:rPr lang="es-ES" sz="2400" dirty="0" smtClean="0"/>
              <a:t>) o </a:t>
            </a:r>
            <a:r>
              <a:rPr lang="es-ES" sz="2400" dirty="0" smtClean="0">
                <a:solidFill>
                  <a:srgbClr val="0070C0"/>
                </a:solidFill>
              </a:rPr>
              <a:t>absorbiendo</a:t>
            </a:r>
            <a:r>
              <a:rPr lang="es-ES" sz="2400" dirty="0" smtClean="0"/>
              <a:t> (</a:t>
            </a:r>
            <a:r>
              <a:rPr lang="es-ES" sz="2400" dirty="0" smtClean="0">
                <a:solidFill>
                  <a:srgbClr val="0070C0"/>
                </a:solidFill>
              </a:rPr>
              <a:t>condensación</a:t>
            </a:r>
            <a:r>
              <a:rPr lang="es-ES" sz="2400" dirty="0" smtClean="0"/>
              <a:t> y </a:t>
            </a:r>
            <a:r>
              <a:rPr lang="es-ES" sz="2400" dirty="0" smtClean="0">
                <a:solidFill>
                  <a:srgbClr val="0070C0"/>
                </a:solidFill>
              </a:rPr>
              <a:t>solidificación</a:t>
            </a:r>
            <a:r>
              <a:rPr lang="es-ES" sz="2400" dirty="0" smtClean="0"/>
              <a:t>) se emplea para el cambio de estado, no para </a:t>
            </a:r>
            <a:r>
              <a:rPr lang="es-ES" sz="2400" dirty="0" smtClean="0">
                <a:solidFill>
                  <a:srgbClr val="FF0000"/>
                </a:solidFill>
              </a:rPr>
              <a:t>subir</a:t>
            </a:r>
            <a:r>
              <a:rPr lang="es-ES" sz="2400" dirty="0" smtClean="0"/>
              <a:t> o </a:t>
            </a:r>
            <a:r>
              <a:rPr lang="es-ES" sz="2400" dirty="0" smtClean="0">
                <a:solidFill>
                  <a:srgbClr val="0070C0"/>
                </a:solidFill>
              </a:rPr>
              <a:t>bajar</a:t>
            </a:r>
            <a:r>
              <a:rPr lang="es-ES" sz="2400" dirty="0" smtClean="0"/>
              <a:t> la temperatura. A dicha energía se la llama </a:t>
            </a:r>
            <a:r>
              <a:rPr lang="es-ES" sz="2400" b="1" dirty="0" smtClean="0"/>
              <a:t>calor latente de fusión</a:t>
            </a:r>
            <a:r>
              <a:rPr lang="es-ES" sz="2400" dirty="0" smtClean="0"/>
              <a:t> (</a:t>
            </a:r>
            <a:r>
              <a:rPr lang="es-ES" sz="2400" b="1" dirty="0" err="1" smtClean="0"/>
              <a:t>L</a:t>
            </a:r>
            <a:r>
              <a:rPr lang="es-ES" sz="2400" b="1" baseline="-25000" dirty="0" err="1" smtClean="0"/>
              <a:t>f</a:t>
            </a:r>
            <a:r>
              <a:rPr lang="es-ES" sz="2400" dirty="0" smtClean="0"/>
              <a:t>) o </a:t>
            </a:r>
            <a:r>
              <a:rPr lang="es-ES" sz="2400" b="1" dirty="0" smtClean="0"/>
              <a:t>calor latente de vaporización</a:t>
            </a:r>
            <a:r>
              <a:rPr lang="es-ES" sz="2400" dirty="0" smtClean="0"/>
              <a:t> (</a:t>
            </a:r>
            <a:r>
              <a:rPr lang="es-ES" sz="2400" b="1" dirty="0" err="1" smtClean="0"/>
              <a:t>L</a:t>
            </a:r>
            <a:r>
              <a:rPr lang="es-ES" sz="2400" b="1" baseline="-25000" dirty="0" err="1" smtClean="0"/>
              <a:t>v</a:t>
            </a:r>
            <a:r>
              <a:rPr lang="es-ES" sz="2400" dirty="0" smtClean="0"/>
              <a:t>).</a:t>
            </a:r>
            <a:endParaRPr lang="es-ES" sz="2400" dirty="0"/>
          </a:p>
        </p:txBody>
      </p:sp>
      <p:sp>
        <p:nvSpPr>
          <p:cNvPr id="5" name="4 CuadroTexto"/>
          <p:cNvSpPr txBox="1"/>
          <p:nvPr/>
        </p:nvSpPr>
        <p:spPr>
          <a:xfrm>
            <a:off x="575556" y="220486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La </a:t>
            </a:r>
            <a:r>
              <a:rPr lang="es-ES" sz="2400" b="1" dirty="0" smtClean="0"/>
              <a:t>temperatura de ebullición (T</a:t>
            </a:r>
            <a:r>
              <a:rPr lang="es-ES" sz="2400" b="1" baseline="-25000" dirty="0"/>
              <a:t>e</a:t>
            </a:r>
            <a:r>
              <a:rPr lang="es-ES" sz="2400" b="1" dirty="0" smtClean="0"/>
              <a:t>) </a:t>
            </a:r>
            <a:r>
              <a:rPr lang="es-ES" sz="2400" dirty="0" smtClean="0"/>
              <a:t>es la temperatura a la que una sustancia, a la presión de 1 atm, </a:t>
            </a:r>
            <a:r>
              <a:rPr lang="es-ES" sz="2400" b="1" dirty="0" smtClean="0"/>
              <a:t>hierve</a:t>
            </a:r>
            <a:r>
              <a:rPr lang="es-ES" sz="2400" dirty="0" smtClean="0"/>
              <a:t>. Coincide con la </a:t>
            </a:r>
            <a:r>
              <a:rPr lang="es-ES" sz="2400" b="1" dirty="0" smtClean="0"/>
              <a:t>temperatura de condensación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832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4485</Words>
  <Application>Microsoft Office PowerPoint</Application>
  <PresentationFormat>Presentación en pantalla (4:3)</PresentationFormat>
  <Paragraphs>1442</Paragraphs>
  <Slides>118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 ELEMENTOS Y COMPUESTOS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SISTEMAS MATERIALES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ESTADOS DE AGREGACIÓN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Gallardo Garcia</dc:creator>
  <cp:lastModifiedBy>Daniel Gallardo Garcia</cp:lastModifiedBy>
  <cp:revision>30</cp:revision>
  <dcterms:created xsi:type="dcterms:W3CDTF">2018-09-18T19:43:12Z</dcterms:created>
  <dcterms:modified xsi:type="dcterms:W3CDTF">2020-10-05T18:06:55Z</dcterms:modified>
</cp:coreProperties>
</file>